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handoutMasterIdLst>
    <p:handoutMasterId r:id="rId35"/>
  </p:handoutMasterIdLst>
  <p:sldIdLst>
    <p:sldId id="277" r:id="rId2"/>
    <p:sldId id="298" r:id="rId3"/>
    <p:sldId id="358" r:id="rId4"/>
    <p:sldId id="368" r:id="rId5"/>
    <p:sldId id="359" r:id="rId6"/>
    <p:sldId id="353" r:id="rId7"/>
    <p:sldId id="369" r:id="rId8"/>
    <p:sldId id="370" r:id="rId9"/>
    <p:sldId id="371" r:id="rId10"/>
    <p:sldId id="372" r:id="rId11"/>
    <p:sldId id="362" r:id="rId12"/>
    <p:sldId id="364" r:id="rId13"/>
    <p:sldId id="378" r:id="rId14"/>
    <p:sldId id="360" r:id="rId15"/>
    <p:sldId id="379" r:id="rId16"/>
    <p:sldId id="381" r:id="rId17"/>
    <p:sldId id="382" r:id="rId18"/>
    <p:sldId id="383" r:id="rId19"/>
    <p:sldId id="384" r:id="rId20"/>
    <p:sldId id="385" r:id="rId21"/>
    <p:sldId id="386" r:id="rId22"/>
    <p:sldId id="387" r:id="rId23"/>
    <p:sldId id="373" r:id="rId24"/>
    <p:sldId id="376" r:id="rId25"/>
    <p:sldId id="375" r:id="rId26"/>
    <p:sldId id="388" r:id="rId27"/>
    <p:sldId id="389" r:id="rId28"/>
    <p:sldId id="377" r:id="rId29"/>
    <p:sldId id="361" r:id="rId30"/>
    <p:sldId id="363" r:id="rId31"/>
    <p:sldId id="390" r:id="rId32"/>
    <p:sldId id="302" r:id="rId33"/>
  </p:sldIdLst>
  <p:sldSz cx="12192000" cy="6858000"/>
  <p:notesSz cx="6858000" cy="9144000"/>
  <p:embeddedFontLst>
    <p:embeddedFont>
      <p:font typeface="汉仪大黑简" panose="02010600030101010101" charset="-122"/>
      <p:regular r:id="rId36"/>
    </p:embeddedFont>
    <p:embeddedFont>
      <p:font typeface="汉仪尚巍手书W" panose="02010600030101010101" charset="-122"/>
      <p:regular r:id="rId37"/>
    </p:embeddedFont>
    <p:embeddedFont>
      <p:font typeface="Cambria Math" panose="02040503050406030204" pitchFamily="18" charset="0"/>
      <p:regular r:id="rId38"/>
    </p:embeddedFont>
    <p:embeddedFont>
      <p:font typeface="方正粗黑宋简体" panose="02000000000000000000" pitchFamily="2" charset="-122"/>
      <p:regular r:id="rId39"/>
    </p:embeddedFont>
    <p:embeddedFont>
      <p:font typeface="华文新魏" panose="02010800040101010101" pitchFamily="2" charset="-122"/>
      <p:regular r:id="rId40"/>
    </p:embeddedFont>
    <p:embeddedFont>
      <p:font typeface="华文中宋" panose="02010600040101010101" pitchFamily="2" charset="-122"/>
      <p:regular r:id="rId41"/>
    </p:embeddedFont>
    <p:embeddedFont>
      <p:font typeface="楷体" panose="02010609060101010101" pitchFamily="49" charset="-122"/>
      <p:regular r:id="rId42"/>
    </p:embeddedFont>
    <p:embeddedFont>
      <p:font typeface="微软雅黑" panose="020B0503020204020204" pitchFamily="34" charset="-122"/>
      <p:regular r:id="rId43"/>
      <p:bold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9" userDrawn="1">
          <p15:clr>
            <a:srgbClr val="A4A3A4"/>
          </p15:clr>
        </p15:guide>
        <p15:guide id="2" pos="382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安逸 杨" initials="安杨" lastIdx="1" clrIdx="0">
    <p:extLst>
      <p:ext uri="{19B8F6BF-5375-455C-9EA6-DF929625EA0E}">
        <p15:presenceInfo xmlns:p15="http://schemas.microsoft.com/office/powerpoint/2012/main" userId="6055395228637a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252C0"/>
    <a:srgbClr val="FFFFFF"/>
    <a:srgbClr val="FFFF00"/>
    <a:srgbClr val="4E80B4"/>
    <a:srgbClr val="3477B2"/>
    <a:srgbClr val="ABB6C6"/>
    <a:srgbClr val="E5E5E5"/>
    <a:srgbClr val="F7FD9D"/>
    <a:srgbClr val="095F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35" autoAdjust="0"/>
    <p:restoredTop sz="94660"/>
  </p:normalViewPr>
  <p:slideViewPr>
    <p:cSldViewPr snapToGrid="0" showGuides="1">
      <p:cViewPr varScale="1">
        <p:scale>
          <a:sx n="114" d="100"/>
          <a:sy n="114" d="100"/>
        </p:scale>
        <p:origin x="104" y="72"/>
      </p:cViewPr>
      <p:guideLst>
        <p:guide orient="horz" pos="2369"/>
        <p:guide pos="382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2024/7/18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4</a:t>
            </a:fld>
            <a:endParaRPr lang="zh-CN" altLang="en-US"/>
          </a:p>
        </p:txBody>
      </p:sp>
    </p:spTree>
    <p:extLst>
      <p:ext uri="{BB962C8B-B14F-4D97-AF65-F5344CB8AC3E}">
        <p14:creationId xmlns:p14="http://schemas.microsoft.com/office/powerpoint/2010/main" val="2673583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16</a:t>
            </a:fld>
            <a:endParaRPr lang="zh-CN" altLang="en-US"/>
          </a:p>
        </p:txBody>
      </p:sp>
    </p:spTree>
    <p:extLst>
      <p:ext uri="{BB962C8B-B14F-4D97-AF65-F5344CB8AC3E}">
        <p14:creationId xmlns:p14="http://schemas.microsoft.com/office/powerpoint/2010/main" val="3466947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17</a:t>
            </a:fld>
            <a:endParaRPr lang="zh-CN" altLang="en-US"/>
          </a:p>
        </p:txBody>
      </p:sp>
    </p:spTree>
    <p:extLst>
      <p:ext uri="{BB962C8B-B14F-4D97-AF65-F5344CB8AC3E}">
        <p14:creationId xmlns:p14="http://schemas.microsoft.com/office/powerpoint/2010/main" val="359183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18</a:t>
            </a:fld>
            <a:endParaRPr lang="zh-CN" altLang="en-US"/>
          </a:p>
        </p:txBody>
      </p:sp>
    </p:spTree>
    <p:extLst>
      <p:ext uri="{BB962C8B-B14F-4D97-AF65-F5344CB8AC3E}">
        <p14:creationId xmlns:p14="http://schemas.microsoft.com/office/powerpoint/2010/main" val="555733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19</a:t>
            </a:fld>
            <a:endParaRPr lang="zh-CN" altLang="en-US"/>
          </a:p>
        </p:txBody>
      </p:sp>
    </p:spTree>
    <p:extLst>
      <p:ext uri="{BB962C8B-B14F-4D97-AF65-F5344CB8AC3E}">
        <p14:creationId xmlns:p14="http://schemas.microsoft.com/office/powerpoint/2010/main" val="1879639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20</a:t>
            </a:fld>
            <a:endParaRPr lang="zh-CN" altLang="en-US"/>
          </a:p>
        </p:txBody>
      </p:sp>
    </p:spTree>
    <p:extLst>
      <p:ext uri="{BB962C8B-B14F-4D97-AF65-F5344CB8AC3E}">
        <p14:creationId xmlns:p14="http://schemas.microsoft.com/office/powerpoint/2010/main" val="397109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21</a:t>
            </a:fld>
            <a:endParaRPr lang="zh-CN" altLang="en-US"/>
          </a:p>
        </p:txBody>
      </p:sp>
    </p:spTree>
    <p:extLst>
      <p:ext uri="{BB962C8B-B14F-4D97-AF65-F5344CB8AC3E}">
        <p14:creationId xmlns:p14="http://schemas.microsoft.com/office/powerpoint/2010/main" val="325784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22</a:t>
            </a:fld>
            <a:endParaRPr lang="zh-CN" altLang="en-US"/>
          </a:p>
        </p:txBody>
      </p:sp>
    </p:spTree>
    <p:extLst>
      <p:ext uri="{BB962C8B-B14F-4D97-AF65-F5344CB8AC3E}">
        <p14:creationId xmlns:p14="http://schemas.microsoft.com/office/powerpoint/2010/main" val="1395263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24</a:t>
            </a:fld>
            <a:endParaRPr lang="zh-CN" altLang="en-US"/>
          </a:p>
        </p:txBody>
      </p:sp>
    </p:spTree>
    <p:extLst>
      <p:ext uri="{BB962C8B-B14F-4D97-AF65-F5344CB8AC3E}">
        <p14:creationId xmlns:p14="http://schemas.microsoft.com/office/powerpoint/2010/main" val="423234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25</a:t>
            </a:fld>
            <a:endParaRPr lang="zh-CN" altLang="en-US"/>
          </a:p>
        </p:txBody>
      </p:sp>
    </p:spTree>
    <p:extLst>
      <p:ext uri="{BB962C8B-B14F-4D97-AF65-F5344CB8AC3E}">
        <p14:creationId xmlns:p14="http://schemas.microsoft.com/office/powerpoint/2010/main" val="4084645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26</a:t>
            </a:fld>
            <a:endParaRPr lang="zh-CN" altLang="en-US"/>
          </a:p>
        </p:txBody>
      </p:sp>
    </p:spTree>
    <p:extLst>
      <p:ext uri="{BB962C8B-B14F-4D97-AF65-F5344CB8AC3E}">
        <p14:creationId xmlns:p14="http://schemas.microsoft.com/office/powerpoint/2010/main" val="1217075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6</a:t>
            </a:fld>
            <a:endParaRPr lang="zh-CN" altLang="en-US"/>
          </a:p>
        </p:txBody>
      </p:sp>
    </p:spTree>
    <p:extLst>
      <p:ext uri="{BB962C8B-B14F-4D97-AF65-F5344CB8AC3E}">
        <p14:creationId xmlns:p14="http://schemas.microsoft.com/office/powerpoint/2010/main" val="2037365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27</a:t>
            </a:fld>
            <a:endParaRPr lang="zh-CN" altLang="en-US"/>
          </a:p>
        </p:txBody>
      </p:sp>
    </p:spTree>
    <p:extLst>
      <p:ext uri="{BB962C8B-B14F-4D97-AF65-F5344CB8AC3E}">
        <p14:creationId xmlns:p14="http://schemas.microsoft.com/office/powerpoint/2010/main" val="201962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28</a:t>
            </a:fld>
            <a:endParaRPr lang="zh-CN" altLang="en-US"/>
          </a:p>
        </p:txBody>
      </p:sp>
    </p:spTree>
    <p:extLst>
      <p:ext uri="{BB962C8B-B14F-4D97-AF65-F5344CB8AC3E}">
        <p14:creationId xmlns:p14="http://schemas.microsoft.com/office/powerpoint/2010/main" val="322067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30</a:t>
            </a:fld>
            <a:endParaRPr lang="zh-CN" altLang="en-US"/>
          </a:p>
        </p:txBody>
      </p:sp>
    </p:spTree>
    <p:extLst>
      <p:ext uri="{BB962C8B-B14F-4D97-AF65-F5344CB8AC3E}">
        <p14:creationId xmlns:p14="http://schemas.microsoft.com/office/powerpoint/2010/main" val="316306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31</a:t>
            </a:fld>
            <a:endParaRPr lang="zh-CN" altLang="en-US"/>
          </a:p>
        </p:txBody>
      </p:sp>
    </p:spTree>
    <p:extLst>
      <p:ext uri="{BB962C8B-B14F-4D97-AF65-F5344CB8AC3E}">
        <p14:creationId xmlns:p14="http://schemas.microsoft.com/office/powerpoint/2010/main" val="192946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7</a:t>
            </a:fld>
            <a:endParaRPr lang="zh-CN" altLang="en-US"/>
          </a:p>
        </p:txBody>
      </p:sp>
    </p:spTree>
    <p:extLst>
      <p:ext uri="{BB962C8B-B14F-4D97-AF65-F5344CB8AC3E}">
        <p14:creationId xmlns:p14="http://schemas.microsoft.com/office/powerpoint/2010/main" val="196567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8</a:t>
            </a:fld>
            <a:endParaRPr lang="zh-CN" altLang="en-US"/>
          </a:p>
        </p:txBody>
      </p:sp>
    </p:spTree>
    <p:extLst>
      <p:ext uri="{BB962C8B-B14F-4D97-AF65-F5344CB8AC3E}">
        <p14:creationId xmlns:p14="http://schemas.microsoft.com/office/powerpoint/2010/main" val="227365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9</a:t>
            </a:fld>
            <a:endParaRPr lang="zh-CN" altLang="en-US"/>
          </a:p>
        </p:txBody>
      </p:sp>
    </p:spTree>
    <p:extLst>
      <p:ext uri="{BB962C8B-B14F-4D97-AF65-F5344CB8AC3E}">
        <p14:creationId xmlns:p14="http://schemas.microsoft.com/office/powerpoint/2010/main" val="3071039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10</a:t>
            </a:fld>
            <a:endParaRPr lang="zh-CN" altLang="en-US"/>
          </a:p>
        </p:txBody>
      </p:sp>
    </p:spTree>
    <p:extLst>
      <p:ext uri="{BB962C8B-B14F-4D97-AF65-F5344CB8AC3E}">
        <p14:creationId xmlns:p14="http://schemas.microsoft.com/office/powerpoint/2010/main" val="4113609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12</a:t>
            </a:fld>
            <a:endParaRPr lang="zh-CN" altLang="en-US"/>
          </a:p>
        </p:txBody>
      </p:sp>
    </p:spTree>
    <p:extLst>
      <p:ext uri="{BB962C8B-B14F-4D97-AF65-F5344CB8AC3E}">
        <p14:creationId xmlns:p14="http://schemas.microsoft.com/office/powerpoint/2010/main" val="412382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13</a:t>
            </a:fld>
            <a:endParaRPr lang="zh-CN" altLang="en-US"/>
          </a:p>
        </p:txBody>
      </p:sp>
    </p:spTree>
    <p:extLst>
      <p:ext uri="{BB962C8B-B14F-4D97-AF65-F5344CB8AC3E}">
        <p14:creationId xmlns:p14="http://schemas.microsoft.com/office/powerpoint/2010/main" val="264051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4ED5ADF-93AE-4238-903C-1AC36264F4B8}" type="slidenum">
              <a:rPr lang="zh-CN" altLang="en-US" smtClean="0"/>
              <a:t>15</a:t>
            </a:fld>
            <a:endParaRPr lang="zh-CN" altLang="en-US"/>
          </a:p>
        </p:txBody>
      </p:sp>
    </p:spTree>
    <p:extLst>
      <p:ext uri="{BB962C8B-B14F-4D97-AF65-F5344CB8AC3E}">
        <p14:creationId xmlns:p14="http://schemas.microsoft.com/office/powerpoint/2010/main" val="3207865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1.xml"/><Relationship Id="rId5" Type="http://schemas.openxmlformats.org/officeDocument/2006/relationships/tags" Target="../tags/tag14.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1.xml"/><Relationship Id="rId5" Type="http://schemas.openxmlformats.org/officeDocument/2006/relationships/tags" Target="../tags/tag24.xml"/><Relationship Id="rId4" Type="http://schemas.openxmlformats.org/officeDocument/2006/relationships/tags" Target="../tags/tag2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1.xml"/><Relationship Id="rId4" Type="http://schemas.openxmlformats.org/officeDocument/2006/relationships/tags" Target="../tags/tag4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2024/7/18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2024/7/18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2024/7/18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2024/7/18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2024/7/18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2024/7/18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descr="u=2764189635,1659407017&amp;fm=26&amp;gp=0"/>
          <p:cNvPicPr>
            <a:picLocks noChangeAspect="1"/>
          </p:cNvPicPr>
          <p:nvPr userDrawn="1">
            <p:custDataLst>
              <p:tags r:id="rId14"/>
            </p:custDataLst>
          </p:nvPr>
        </p:nvPicPr>
        <p:blipFill>
          <a:blip r:embed="rId21">
            <a:grayscl/>
            <a:lum bright="70000" contrast="-70000"/>
          </a:blip>
          <a:srcRect l="9988" r="9385"/>
          <a:stretch>
            <a:fillRect/>
          </a:stretch>
        </p:blipFill>
        <p:spPr>
          <a:xfrm>
            <a:off x="635" y="0"/>
            <a:ext cx="12191365" cy="6858000"/>
          </a:xfrm>
          <a:prstGeom prst="rect">
            <a:avLst/>
          </a:prstGeom>
        </p:spPr>
      </p:pic>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2024/7/18</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
        <p:nvSpPr>
          <p:cNvPr id="7" name="矩形 6"/>
          <p:cNvSpPr/>
          <p:nvPr userDrawn="1">
            <p:custDataLst>
              <p:tags r:id="rId20"/>
            </p:custDataLst>
          </p:nvPr>
        </p:nvSpPr>
        <p:spPr>
          <a:xfrm>
            <a:off x="0" y="0"/>
            <a:ext cx="12192000" cy="68580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8.xml"/><Relationship Id="rId7"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jpe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tags" Target="../tags/tag89.xml"/><Relationship Id="rId3" Type="http://schemas.openxmlformats.org/officeDocument/2006/relationships/tags" Target="../tags/tag74.xml"/><Relationship Id="rId21" Type="http://schemas.openxmlformats.org/officeDocument/2006/relationships/tags" Target="../tags/tag92.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image" Target="../media/image4.png"/><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slideLayout" Target="../slideLayouts/slideLayout1.xml"/><Relationship Id="rId10" Type="http://schemas.openxmlformats.org/officeDocument/2006/relationships/tags" Target="../tags/tag81.xml"/><Relationship Id="rId19" Type="http://schemas.openxmlformats.org/officeDocument/2006/relationships/tags" Target="../tags/tag90.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tags" Target="../tags/tag93.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38.jpeg"/><Relationship Id="rId12"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6.xml"/><Relationship Id="rId7" Type="http://schemas.openxmlformats.org/officeDocument/2006/relationships/slideLayout" Target="../slideLayouts/slideLayout1.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635" y="635000"/>
            <a:ext cx="12192635" cy="55981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矩形 1"/>
          <p:cNvSpPr/>
          <p:nvPr>
            <p:custDataLst>
              <p:tags r:id="rId3"/>
            </p:custDataLst>
          </p:nvPr>
        </p:nvSpPr>
        <p:spPr>
          <a:xfrm>
            <a:off x="-24131" y="806450"/>
            <a:ext cx="12239625" cy="5255260"/>
          </a:xfrm>
          <a:prstGeom prst="rect">
            <a:avLst/>
          </a:prstGeom>
          <a:blipFill dpi="0" rotWithShape="1">
            <a:blip r:embed="rId8">
              <a:alphaModFix amt="80000"/>
            </a:blip>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custDataLst>
              <p:tags r:id="rId4"/>
            </p:custDataLst>
          </p:nvPr>
        </p:nvSpPr>
        <p:spPr>
          <a:xfrm>
            <a:off x="-635" y="6061710"/>
            <a:ext cx="12192635" cy="1714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 name="矩形 2">
            <a:extLst>
              <a:ext uri="{FF2B5EF4-FFF2-40B4-BE49-F238E27FC236}">
                <a16:creationId xmlns:a16="http://schemas.microsoft.com/office/drawing/2014/main" id="{35A9203D-E134-32BA-96C5-1AE145E50D15}"/>
              </a:ext>
            </a:extLst>
          </p:cNvPr>
          <p:cNvSpPr/>
          <p:nvPr/>
        </p:nvSpPr>
        <p:spPr>
          <a:xfrm>
            <a:off x="-635" y="816610"/>
            <a:ext cx="12192000" cy="5245100"/>
          </a:xfrm>
          <a:prstGeom prst="rect">
            <a:avLst/>
          </a:prstGeom>
          <a:solidFill>
            <a:schemeClr val="bg1">
              <a:alpha val="3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custDataLst>
              <p:tags r:id="rId5"/>
            </p:custDataLst>
          </p:nvPr>
        </p:nvSpPr>
        <p:spPr>
          <a:xfrm>
            <a:off x="5008298" y="5220168"/>
            <a:ext cx="2174132" cy="618178"/>
          </a:xfrm>
          <a:prstGeom prst="roundRect">
            <a:avLst>
              <a:gd name="adj" fmla="val 50000"/>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n>
                  <a:noFill/>
                </a:ln>
                <a:solidFill>
                  <a:schemeClr val="lt1"/>
                </a:solidFill>
                <a:latin typeface="方正粗黑宋简体" panose="02000000000000000000" pitchFamily="2" charset="-122"/>
                <a:ea typeface="方正粗黑宋简体" panose="02000000000000000000" pitchFamily="2" charset="-122"/>
                <a:sym typeface="+mn-ea"/>
              </a:rPr>
              <a:t>汇报人：</a:t>
            </a:r>
            <a:r>
              <a:rPr lang="zh-CN" altLang="en-US" b="1" dirty="0">
                <a:latin typeface="方正粗黑宋简体" panose="02000000000000000000" pitchFamily="2" charset="-122"/>
                <a:ea typeface="方正粗黑宋简体" panose="02000000000000000000" pitchFamily="2" charset="-122"/>
                <a:sym typeface="+mn-ea"/>
              </a:rPr>
              <a:t>夏培新</a:t>
            </a:r>
            <a:endParaRPr lang="zh-CN" altLang="en-US" b="1" dirty="0">
              <a:ln>
                <a:noFill/>
              </a:ln>
              <a:solidFill>
                <a:schemeClr val="lt1"/>
              </a:solidFill>
              <a:latin typeface="方正粗黑宋简体" panose="02000000000000000000" pitchFamily="2" charset="-122"/>
              <a:ea typeface="方正粗黑宋简体" panose="02000000000000000000" pitchFamily="2" charset="-122"/>
              <a:sym typeface="+mn-ea"/>
            </a:endParaRPr>
          </a:p>
        </p:txBody>
      </p:sp>
      <p:pic>
        <p:nvPicPr>
          <p:cNvPr id="5" name="图片 4"/>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4092256" y="816610"/>
            <a:ext cx="4006215" cy="1198880"/>
          </a:xfrm>
          <a:prstGeom prst="rect">
            <a:avLst/>
          </a:prstGeom>
        </p:spPr>
      </p:pic>
      <p:sp>
        <p:nvSpPr>
          <p:cNvPr id="8" name="矩形 7">
            <a:extLst>
              <a:ext uri="{FF2B5EF4-FFF2-40B4-BE49-F238E27FC236}">
                <a16:creationId xmlns:a16="http://schemas.microsoft.com/office/drawing/2014/main" id="{F464A0CD-1420-EF04-867B-3E650EEF6EE1}"/>
              </a:ext>
            </a:extLst>
          </p:cNvPr>
          <p:cNvSpPr/>
          <p:nvPr/>
        </p:nvSpPr>
        <p:spPr>
          <a:xfrm>
            <a:off x="-1" y="2084070"/>
            <a:ext cx="12191365" cy="2834065"/>
          </a:xfrm>
          <a:prstGeom prst="rect">
            <a:avLst/>
          </a:prstGeom>
          <a:solidFill>
            <a:schemeClr val="accent2">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49680" y="2767280"/>
            <a:ext cx="9894570" cy="1323439"/>
          </a:xfrm>
          <a:prstGeom prst="rect">
            <a:avLst/>
          </a:prstGeom>
          <a:noFill/>
          <a:effectLst>
            <a:outerShdw blurRad="50800" dist="50800" dir="5400000" sx="4000" sy="4000" algn="ctr" rotWithShape="0">
              <a:srgbClr val="F7FD9D">
                <a:alpha val="57000"/>
              </a:srgbClr>
            </a:outerShdw>
          </a:effectLst>
        </p:spPr>
        <p:txBody>
          <a:bodyPr wrap="square" rtlCol="0">
            <a:spAutoFit/>
          </a:bodyPr>
          <a:lstStyle/>
          <a:p>
            <a:pPr algn="ctr"/>
            <a:r>
              <a:rPr lang="zh-CN" altLang="en-US" sz="8000" dirty="0">
                <a:solidFill>
                  <a:schemeClr val="lt1"/>
                </a:solidFill>
                <a:effectLst>
                  <a:glow rad="101600">
                    <a:schemeClr val="accent2">
                      <a:alpha val="88000"/>
                    </a:schemeClr>
                  </a:glow>
                </a:effectLst>
                <a:latin typeface="华文新魏" panose="02010800040101010101" pitchFamily="2" charset="-122"/>
                <a:ea typeface="华文新魏" panose="02010800040101010101" pitchFamily="2" charset="-122"/>
                <a:cs typeface="Gisha" panose="020B0502040204020203" pitchFamily="34" charset="-79"/>
                <a:sym typeface="+mn-ea"/>
              </a:rPr>
              <a:t>卡口船舶目标检测</a:t>
            </a:r>
            <a:r>
              <a:rPr lang="en-US" altLang="zh-CN" sz="5400" dirty="0">
                <a:solidFill>
                  <a:schemeClr val="lt1"/>
                </a:solidFill>
                <a:effectLst>
                  <a:glow rad="101600">
                    <a:schemeClr val="bg1">
                      <a:lumMod val="65000"/>
                      <a:alpha val="88000"/>
                    </a:schemeClr>
                  </a:glow>
                </a:effectLst>
                <a:latin typeface="华文新魏" panose="02010800040101010101" pitchFamily="2" charset="-122"/>
                <a:ea typeface="华文新魏" panose="02010800040101010101" pitchFamily="2" charset="-122"/>
                <a:cs typeface="Gisha" panose="020B0502040204020203" pitchFamily="34" charset="-79"/>
                <a:sym typeface="+mn-ea"/>
              </a:rPr>
              <a:t>        </a:t>
            </a:r>
            <a:endParaRPr lang="zh-CN" altLang="zh-CN" sz="2400" dirty="0">
              <a:solidFill>
                <a:schemeClr val="lt1"/>
              </a:solidFill>
              <a:effectLst>
                <a:glow rad="101600">
                  <a:schemeClr val="bg2">
                    <a:lumMod val="75000"/>
                    <a:alpha val="88000"/>
                  </a:schemeClr>
                </a:glow>
              </a:effectLst>
              <a:latin typeface="华文新魏" panose="02010800040101010101" pitchFamily="2" charset="-122"/>
              <a:ea typeface="华文新魏" panose="02010800040101010101" pitchFamily="2" charset="-122"/>
              <a:cs typeface="Gisha" panose="020B0502040204020203" pitchFamily="34" charset="-79"/>
              <a:sym typeface="+mn-ea"/>
            </a:endParaRPr>
          </a:p>
        </p:txBody>
      </p:sp>
      <p:sp>
        <p:nvSpPr>
          <p:cNvPr id="9" name="矩形 8">
            <a:extLst>
              <a:ext uri="{FF2B5EF4-FFF2-40B4-BE49-F238E27FC236}">
                <a16:creationId xmlns:a16="http://schemas.microsoft.com/office/drawing/2014/main" id="{45BDEE6E-EEA8-C591-0EDF-50CD1C8EB8D9}"/>
              </a:ext>
            </a:extLst>
          </p:cNvPr>
          <p:cNvSpPr/>
          <p:nvPr/>
        </p:nvSpPr>
        <p:spPr>
          <a:xfrm>
            <a:off x="0" y="2377440"/>
            <a:ext cx="12192000" cy="2183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E88226B-76FC-A178-38D6-61C3E6EAC221}"/>
              </a:ext>
            </a:extLst>
          </p:cNvPr>
          <p:cNvSpPr/>
          <p:nvPr/>
        </p:nvSpPr>
        <p:spPr>
          <a:xfrm>
            <a:off x="11747" y="4392752"/>
            <a:ext cx="12192000" cy="2183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387548"/>
            <a:ext cx="880745" cy="1194674"/>
          </a:xfrm>
          <a:prstGeom prst="rect">
            <a:avLst/>
          </a:prstGeom>
        </p:spPr>
      </p:pic>
      <p:sp>
        <p:nvSpPr>
          <p:cNvPr id="11" name="文本框 10">
            <a:extLst>
              <a:ext uri="{FF2B5EF4-FFF2-40B4-BE49-F238E27FC236}">
                <a16:creationId xmlns:a16="http://schemas.microsoft.com/office/drawing/2014/main" id="{BA0390D9-7571-4706-9CB5-C40279FF2FCF}"/>
              </a:ext>
            </a:extLst>
          </p:cNvPr>
          <p:cNvSpPr txBox="1"/>
          <p:nvPr/>
        </p:nvSpPr>
        <p:spPr>
          <a:xfrm>
            <a:off x="907632" y="984885"/>
            <a:ext cx="3504975" cy="842282"/>
          </a:xfrm>
          <a:prstGeom prst="rect">
            <a:avLst/>
          </a:prstGeom>
          <a:noFill/>
        </p:spPr>
        <p:txBody>
          <a:bodyPr wrap="square">
            <a:spAutoFit/>
          </a:bodyPr>
          <a:lstStyle/>
          <a:p>
            <a:pPr algn="ctr">
              <a:lnSpc>
                <a:spcPct val="200000"/>
              </a:lnSpc>
            </a:pPr>
            <a:r>
              <a:rPr lang="zh-CN" altLang="en-US" sz="2800" dirty="0">
                <a:solidFill>
                  <a:schemeClr val="accent2">
                    <a:lumMod val="75000"/>
                  </a:schemeClr>
                </a:solidFill>
                <a:latin typeface="方正粗黑宋简体" panose="02000000000000000000" pitchFamily="2" charset="-122"/>
                <a:ea typeface="方正粗黑宋简体" panose="02000000000000000000" pitchFamily="2" charset="-122"/>
              </a:rPr>
              <a:t>界面和运行过程展示</a:t>
            </a:r>
            <a:endParaRPr lang="en-US" altLang="zh-CN" sz="2800" dirty="0">
              <a:solidFill>
                <a:schemeClr val="accent2">
                  <a:lumMod val="75000"/>
                </a:schemeClr>
              </a:solidFill>
              <a:latin typeface="方正粗黑宋简体" panose="02000000000000000000" pitchFamily="2" charset="-122"/>
              <a:ea typeface="方正粗黑宋简体" panose="02000000000000000000" pitchFamily="2" charset="-122"/>
            </a:endParaRPr>
          </a:p>
        </p:txBody>
      </p:sp>
      <p:sp>
        <p:nvSpPr>
          <p:cNvPr id="17" name="矩形 16">
            <a:extLst>
              <a:ext uri="{FF2B5EF4-FFF2-40B4-BE49-F238E27FC236}">
                <a16:creationId xmlns:a16="http://schemas.microsoft.com/office/drawing/2014/main" id="{71DFB245-1E3C-7A65-DA10-0C676DB839BD}"/>
              </a:ext>
            </a:extLst>
          </p:cNvPr>
          <p:cNvSpPr/>
          <p:nvPr/>
        </p:nvSpPr>
        <p:spPr>
          <a:xfrm>
            <a:off x="12351" y="1915795"/>
            <a:ext cx="12192000" cy="4254500"/>
          </a:xfrm>
          <a:prstGeom prst="rect">
            <a:avLst/>
          </a:prstGeom>
          <a:solidFill>
            <a:schemeClr val="accent2">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9CABFF38-9194-3519-9FA5-4C5C54BA6D3D}"/>
              </a:ext>
            </a:extLst>
          </p:cNvPr>
          <p:cNvGrpSpPr/>
          <p:nvPr/>
        </p:nvGrpSpPr>
        <p:grpSpPr>
          <a:xfrm>
            <a:off x="0" y="2264116"/>
            <a:ext cx="12204351" cy="2889291"/>
            <a:chOff x="0" y="2264116"/>
            <a:chExt cx="12204351" cy="2889291"/>
          </a:xfrm>
        </p:grpSpPr>
        <p:pic>
          <p:nvPicPr>
            <p:cNvPr id="4" name="图片 3">
              <a:extLst>
                <a:ext uri="{FF2B5EF4-FFF2-40B4-BE49-F238E27FC236}">
                  <a16:creationId xmlns:a16="http://schemas.microsoft.com/office/drawing/2014/main" id="{0F3A3A26-D32C-FE30-9D76-76FF91AAF67D}"/>
                </a:ext>
              </a:extLst>
            </p:cNvPr>
            <p:cNvPicPr preferRelativeResize="0">
              <a:picLocks/>
            </p:cNvPicPr>
            <p:nvPr/>
          </p:nvPicPr>
          <p:blipFill>
            <a:blip r:embed="rId4"/>
            <a:stretch>
              <a:fillRect/>
            </a:stretch>
          </p:blipFill>
          <p:spPr>
            <a:xfrm>
              <a:off x="0" y="2264116"/>
              <a:ext cx="2880000" cy="2880000"/>
            </a:xfrm>
            <a:prstGeom prst="rect">
              <a:avLst/>
            </a:prstGeom>
            <a:ln w="31750">
              <a:solidFill>
                <a:srgbClr val="FFFF00"/>
              </a:solidFill>
            </a:ln>
          </p:spPr>
        </p:pic>
        <p:pic>
          <p:nvPicPr>
            <p:cNvPr id="7" name="图片 6">
              <a:extLst>
                <a:ext uri="{FF2B5EF4-FFF2-40B4-BE49-F238E27FC236}">
                  <a16:creationId xmlns:a16="http://schemas.microsoft.com/office/drawing/2014/main" id="{716CB120-C841-65B5-0BD4-DD32174BEC48}"/>
                </a:ext>
              </a:extLst>
            </p:cNvPr>
            <p:cNvPicPr preferRelativeResize="0">
              <a:picLocks/>
            </p:cNvPicPr>
            <p:nvPr/>
          </p:nvPicPr>
          <p:blipFill>
            <a:blip r:embed="rId5"/>
            <a:stretch>
              <a:fillRect/>
            </a:stretch>
          </p:blipFill>
          <p:spPr>
            <a:xfrm>
              <a:off x="3108117" y="2273407"/>
              <a:ext cx="2880000" cy="2880000"/>
            </a:xfrm>
            <a:prstGeom prst="rect">
              <a:avLst/>
            </a:prstGeom>
            <a:ln w="31750">
              <a:solidFill>
                <a:srgbClr val="FFFF00"/>
              </a:solidFill>
            </a:ln>
          </p:spPr>
        </p:pic>
        <p:pic>
          <p:nvPicPr>
            <p:cNvPr id="9" name="图片 8">
              <a:extLst>
                <a:ext uri="{FF2B5EF4-FFF2-40B4-BE49-F238E27FC236}">
                  <a16:creationId xmlns:a16="http://schemas.microsoft.com/office/drawing/2014/main" id="{CCD2F5D4-89D5-8056-D68F-CF2FCA63A9F7}"/>
                </a:ext>
              </a:extLst>
            </p:cNvPr>
            <p:cNvPicPr preferRelativeResize="0">
              <a:picLocks/>
            </p:cNvPicPr>
            <p:nvPr/>
          </p:nvPicPr>
          <p:blipFill>
            <a:blip r:embed="rId6"/>
            <a:stretch>
              <a:fillRect/>
            </a:stretch>
          </p:blipFill>
          <p:spPr>
            <a:xfrm>
              <a:off x="6216234" y="2264116"/>
              <a:ext cx="2880000" cy="2880000"/>
            </a:xfrm>
            <a:prstGeom prst="rect">
              <a:avLst/>
            </a:prstGeom>
            <a:ln w="31750">
              <a:solidFill>
                <a:srgbClr val="FFFF00"/>
              </a:solidFill>
            </a:ln>
          </p:spPr>
        </p:pic>
        <p:pic>
          <p:nvPicPr>
            <p:cNvPr id="12" name="图片 11">
              <a:extLst>
                <a:ext uri="{FF2B5EF4-FFF2-40B4-BE49-F238E27FC236}">
                  <a16:creationId xmlns:a16="http://schemas.microsoft.com/office/drawing/2014/main" id="{EDA6CBD7-CD3E-22AF-A3DA-3943CD1DE51F}"/>
                </a:ext>
              </a:extLst>
            </p:cNvPr>
            <p:cNvPicPr preferRelativeResize="0">
              <a:picLocks/>
            </p:cNvPicPr>
            <p:nvPr/>
          </p:nvPicPr>
          <p:blipFill>
            <a:blip r:embed="rId7"/>
            <a:stretch>
              <a:fillRect/>
            </a:stretch>
          </p:blipFill>
          <p:spPr>
            <a:xfrm>
              <a:off x="9324351" y="2264116"/>
              <a:ext cx="2880000" cy="2880000"/>
            </a:xfrm>
            <a:prstGeom prst="rect">
              <a:avLst/>
            </a:prstGeom>
            <a:ln w="31750">
              <a:solidFill>
                <a:srgbClr val="FFFF00"/>
              </a:solidFill>
            </a:ln>
          </p:spPr>
        </p:pic>
      </p:grpSp>
      <p:sp>
        <p:nvSpPr>
          <p:cNvPr id="18" name="矩形 17">
            <a:extLst>
              <a:ext uri="{FF2B5EF4-FFF2-40B4-BE49-F238E27FC236}">
                <a16:creationId xmlns:a16="http://schemas.microsoft.com/office/drawing/2014/main" id="{ABB07D87-AA14-3F74-D5F5-493A7CF93E59}"/>
              </a:ext>
            </a:extLst>
          </p:cNvPr>
          <p:cNvSpPr/>
          <p:nvPr/>
        </p:nvSpPr>
        <p:spPr>
          <a:xfrm>
            <a:off x="219153" y="5258488"/>
            <a:ext cx="2441694" cy="769441"/>
          </a:xfrm>
          <a:prstGeom prst="rect">
            <a:avLst/>
          </a:prstGeom>
          <a:noFill/>
        </p:spPr>
        <p:txBody>
          <a:bodyPr wrap="none" lIns="91440" tIns="45720" rIns="91440" bIns="45720">
            <a:spAutoFit/>
          </a:bodyPr>
          <a:lstStyle/>
          <a:p>
            <a:pPr algn="ctr"/>
            <a:r>
              <a:rPr lang="zh-CN" altLang="en-US" sz="4400" b="1" cap="none" spc="0" dirty="0">
                <a:ln w="22225">
                  <a:solidFill>
                    <a:srgbClr val="FFFF00"/>
                  </a:solidFill>
                  <a:prstDash val="solid"/>
                </a:ln>
                <a:solidFill>
                  <a:schemeClr val="accent2">
                    <a:lumMod val="40000"/>
                    <a:lumOff val="60000"/>
                  </a:schemeClr>
                </a:solidFill>
                <a:effectLst/>
                <a:latin typeface="汉仪尚巍手书W" panose="02010600030101010101" charset="-122"/>
                <a:ea typeface="汉仪尚巍手书W" panose="02010600030101010101" charset="-122"/>
              </a:rPr>
              <a:t>登录界面</a:t>
            </a:r>
          </a:p>
        </p:txBody>
      </p:sp>
      <p:sp>
        <p:nvSpPr>
          <p:cNvPr id="19" name="矩形 18">
            <a:extLst>
              <a:ext uri="{FF2B5EF4-FFF2-40B4-BE49-F238E27FC236}">
                <a16:creationId xmlns:a16="http://schemas.microsoft.com/office/drawing/2014/main" id="{C70B7B8F-0BC1-7582-2359-691F7B02DC42}"/>
              </a:ext>
            </a:extLst>
          </p:cNvPr>
          <p:cNvSpPr/>
          <p:nvPr/>
        </p:nvSpPr>
        <p:spPr>
          <a:xfrm>
            <a:off x="3327270" y="5258488"/>
            <a:ext cx="2441694" cy="769441"/>
          </a:xfrm>
          <a:prstGeom prst="rect">
            <a:avLst/>
          </a:prstGeom>
          <a:noFill/>
        </p:spPr>
        <p:txBody>
          <a:bodyPr wrap="none" lIns="91440" tIns="45720" rIns="91440" bIns="45720">
            <a:spAutoFit/>
          </a:bodyPr>
          <a:lstStyle/>
          <a:p>
            <a:pPr algn="ctr"/>
            <a:r>
              <a:rPr lang="zh-CN" altLang="en-US" sz="4400" b="1" cap="none" spc="0" dirty="0">
                <a:ln w="22225">
                  <a:solidFill>
                    <a:srgbClr val="FFFF00"/>
                  </a:solidFill>
                  <a:prstDash val="solid"/>
                </a:ln>
                <a:solidFill>
                  <a:schemeClr val="accent2">
                    <a:lumMod val="40000"/>
                    <a:lumOff val="60000"/>
                  </a:schemeClr>
                </a:solidFill>
                <a:effectLst/>
                <a:latin typeface="汉仪尚巍手书W" panose="02010600030101010101" charset="-122"/>
                <a:ea typeface="汉仪尚巍手书W" panose="02010600030101010101" charset="-122"/>
              </a:rPr>
              <a:t>注册界面</a:t>
            </a:r>
          </a:p>
        </p:txBody>
      </p:sp>
      <p:sp>
        <p:nvSpPr>
          <p:cNvPr id="20" name="矩形 19">
            <a:extLst>
              <a:ext uri="{FF2B5EF4-FFF2-40B4-BE49-F238E27FC236}">
                <a16:creationId xmlns:a16="http://schemas.microsoft.com/office/drawing/2014/main" id="{42F67E0F-FA4E-6FB0-EB31-F696AE6F6AAB}"/>
              </a:ext>
            </a:extLst>
          </p:cNvPr>
          <p:cNvSpPr/>
          <p:nvPr/>
        </p:nvSpPr>
        <p:spPr>
          <a:xfrm>
            <a:off x="6643012" y="5272485"/>
            <a:ext cx="1877437" cy="769441"/>
          </a:xfrm>
          <a:prstGeom prst="rect">
            <a:avLst/>
          </a:prstGeom>
          <a:noFill/>
        </p:spPr>
        <p:txBody>
          <a:bodyPr wrap="none" lIns="91440" tIns="45720" rIns="91440" bIns="45720">
            <a:spAutoFit/>
          </a:bodyPr>
          <a:lstStyle/>
          <a:p>
            <a:pPr algn="ctr"/>
            <a:r>
              <a:rPr lang="zh-CN" altLang="en-US" sz="4400" b="1" cap="none" spc="0" dirty="0">
                <a:ln w="22225">
                  <a:solidFill>
                    <a:srgbClr val="FFFF00"/>
                  </a:solidFill>
                  <a:prstDash val="solid"/>
                </a:ln>
                <a:solidFill>
                  <a:schemeClr val="accent2">
                    <a:lumMod val="40000"/>
                    <a:lumOff val="60000"/>
                  </a:schemeClr>
                </a:solidFill>
                <a:effectLst/>
                <a:latin typeface="汉仪尚巍手书W" panose="02010600030101010101" charset="-122"/>
                <a:ea typeface="汉仪尚巍手书W" panose="02010600030101010101" charset="-122"/>
              </a:rPr>
              <a:t>主界面</a:t>
            </a:r>
          </a:p>
        </p:txBody>
      </p:sp>
      <p:sp>
        <p:nvSpPr>
          <p:cNvPr id="21" name="矩形 20">
            <a:extLst>
              <a:ext uri="{FF2B5EF4-FFF2-40B4-BE49-F238E27FC236}">
                <a16:creationId xmlns:a16="http://schemas.microsoft.com/office/drawing/2014/main" id="{6247907C-6D3B-1253-4245-2E955F60CBE4}"/>
              </a:ext>
            </a:extLst>
          </p:cNvPr>
          <p:cNvSpPr/>
          <p:nvPr/>
        </p:nvSpPr>
        <p:spPr>
          <a:xfrm>
            <a:off x="9543504" y="5272485"/>
            <a:ext cx="2441694" cy="769441"/>
          </a:xfrm>
          <a:prstGeom prst="rect">
            <a:avLst/>
          </a:prstGeom>
          <a:noFill/>
        </p:spPr>
        <p:txBody>
          <a:bodyPr wrap="none" lIns="91440" tIns="45720" rIns="91440" bIns="45720">
            <a:spAutoFit/>
          </a:bodyPr>
          <a:lstStyle/>
          <a:p>
            <a:pPr algn="ctr"/>
            <a:r>
              <a:rPr lang="zh-CN" altLang="en-US" sz="4400" b="1" cap="none" spc="0" dirty="0">
                <a:ln w="22225">
                  <a:solidFill>
                    <a:srgbClr val="FFFF00"/>
                  </a:solidFill>
                  <a:prstDash val="solid"/>
                </a:ln>
                <a:solidFill>
                  <a:schemeClr val="accent2">
                    <a:lumMod val="40000"/>
                    <a:lumOff val="60000"/>
                  </a:schemeClr>
                </a:solidFill>
                <a:effectLst/>
                <a:latin typeface="汉仪尚巍手书W" panose="02010600030101010101" charset="-122"/>
                <a:ea typeface="汉仪尚巍手书W" panose="02010600030101010101" charset="-122"/>
              </a:rPr>
              <a:t>结果界面</a:t>
            </a:r>
          </a:p>
        </p:txBody>
      </p:sp>
    </p:spTree>
    <p:extLst>
      <p:ext uri="{BB962C8B-B14F-4D97-AF65-F5344CB8AC3E}">
        <p14:creationId xmlns:p14="http://schemas.microsoft.com/office/powerpoint/2010/main" val="1888063394"/>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a:extLst>
              <a:ext uri="{FF2B5EF4-FFF2-40B4-BE49-F238E27FC236}">
                <a16:creationId xmlns:a16="http://schemas.microsoft.com/office/drawing/2014/main" id="{37997B54-AA78-D195-1D64-5BE8C2E5DF8D}"/>
              </a:ext>
            </a:extLst>
          </p:cNvPr>
          <p:cNvSpPr/>
          <p:nvPr/>
        </p:nvSpPr>
        <p:spPr>
          <a:xfrm>
            <a:off x="2302934" y="0"/>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62F7D5CF-2B5F-59E2-D05C-FBF8DBE4C014}"/>
              </a:ext>
            </a:extLst>
          </p:cNvPr>
          <p:cNvSpPr/>
          <p:nvPr/>
        </p:nvSpPr>
        <p:spPr>
          <a:xfrm>
            <a:off x="1622214" y="4026748"/>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2B4F834-F3B5-6C92-7F71-15AA500E0B1D}"/>
              </a:ext>
            </a:extLst>
          </p:cNvPr>
          <p:cNvSpPr/>
          <p:nvPr/>
        </p:nvSpPr>
        <p:spPr>
          <a:xfrm>
            <a:off x="3305387" y="2767280"/>
            <a:ext cx="3053721" cy="1323439"/>
          </a:xfrm>
          <a:prstGeom prst="rect">
            <a:avLst/>
          </a:prstGeom>
          <a:noFill/>
        </p:spPr>
        <p:txBody>
          <a:bodyPr wrap="none" lIns="91440" tIns="45720" rIns="91440" bIns="45720">
            <a:spAutoFit/>
          </a:bodyPr>
          <a:lstStyle/>
          <a:p>
            <a:pPr algn="ctr"/>
            <a:r>
              <a:rPr lang="en-US" altLang="zh-CN"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Part 3</a:t>
            </a:r>
            <a:endParaRPr lang="zh-CN" altLang="en-US"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2852F8AC-6AA6-0DFB-2F42-5766F385A44F}"/>
              </a:ext>
            </a:extLst>
          </p:cNvPr>
          <p:cNvCxnSpPr>
            <a:cxnSpLocks/>
          </p:cNvCxnSpPr>
          <p:nvPr/>
        </p:nvCxnSpPr>
        <p:spPr>
          <a:xfrm flipH="1">
            <a:off x="2044460" y="0"/>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E9F1C62-EDDB-F914-7AF7-79F11BB2313D}"/>
              </a:ext>
            </a:extLst>
          </p:cNvPr>
          <p:cNvCxnSpPr>
            <a:cxnSpLocks/>
          </p:cNvCxnSpPr>
          <p:nvPr/>
        </p:nvCxnSpPr>
        <p:spPr>
          <a:xfrm flipH="1">
            <a:off x="3506708" y="4026748"/>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C8C44F-04F1-85D9-5892-A6553465A25E}"/>
              </a:ext>
            </a:extLst>
          </p:cNvPr>
          <p:cNvSpPr/>
          <p:nvPr/>
        </p:nvSpPr>
        <p:spPr>
          <a:xfrm>
            <a:off x="7325074" y="3075056"/>
            <a:ext cx="2749472" cy="707886"/>
          </a:xfrm>
          <a:prstGeom prst="rect">
            <a:avLst/>
          </a:prstGeom>
          <a:noFill/>
        </p:spPr>
        <p:txBody>
          <a:bodyPr wrap="none" lIns="91440" tIns="45720" rIns="91440" bIns="45720">
            <a:spAutoFit/>
          </a:bodyPr>
          <a:lstStyle/>
          <a:p>
            <a:pPr algn="ctr"/>
            <a:r>
              <a:rPr lang="zh-CN" altLang="en-US" sz="4000" b="0" cap="none" spc="0" dirty="0">
                <a:ln w="0"/>
                <a:solidFill>
                  <a:schemeClr val="tx1"/>
                </a:solidFill>
                <a:effectLst>
                  <a:outerShdw blurRad="38100" dist="19050" dir="2700000" algn="tl" rotWithShape="0">
                    <a:schemeClr val="dk1">
                      <a:alpha val="40000"/>
                    </a:schemeClr>
                  </a:outerShdw>
                </a:effectLst>
                <a:latin typeface="汉仪大黑简" panose="02010600030101010101" charset="-122"/>
                <a:ea typeface="汉仪大黑简" panose="02010600030101010101" charset="-122"/>
              </a:rPr>
              <a:t>数据集处理</a:t>
            </a:r>
          </a:p>
        </p:txBody>
      </p:sp>
      <p:cxnSp>
        <p:nvCxnSpPr>
          <p:cNvPr id="16" name="直接连接符 15">
            <a:extLst>
              <a:ext uri="{FF2B5EF4-FFF2-40B4-BE49-F238E27FC236}">
                <a16:creationId xmlns:a16="http://schemas.microsoft.com/office/drawing/2014/main" id="{E5C462D0-A2DC-929E-5FB8-A77B0609C084}"/>
              </a:ext>
            </a:extLst>
          </p:cNvPr>
          <p:cNvCxnSpPr>
            <a:cxnSpLocks/>
          </p:cNvCxnSpPr>
          <p:nvPr/>
        </p:nvCxnSpPr>
        <p:spPr>
          <a:xfrm>
            <a:off x="7118350" y="3925229"/>
            <a:ext cx="32076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80114E41-22B5-04EA-2F16-5DAEA5415E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345" y="424295"/>
            <a:ext cx="1091615" cy="1480705"/>
          </a:xfrm>
          <a:prstGeom prst="rect">
            <a:avLst/>
          </a:prstGeom>
        </p:spPr>
      </p:pic>
    </p:spTree>
    <p:extLst>
      <p:ext uri="{BB962C8B-B14F-4D97-AF65-F5344CB8AC3E}">
        <p14:creationId xmlns:p14="http://schemas.microsoft.com/office/powerpoint/2010/main" val="3831609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8B237D4B-DCFA-4E37-4C0E-2108E2973F2E}"/>
              </a:ext>
            </a:extLst>
          </p:cNvPr>
          <p:cNvGrpSpPr/>
          <p:nvPr/>
        </p:nvGrpSpPr>
        <p:grpSpPr>
          <a:xfrm>
            <a:off x="297747" y="3669738"/>
            <a:ext cx="2783926" cy="2810086"/>
            <a:chOff x="2460130" y="2024320"/>
            <a:chExt cx="2932329" cy="2944253"/>
          </a:xfrm>
        </p:grpSpPr>
        <p:pic>
          <p:nvPicPr>
            <p:cNvPr id="27" name="图片 26">
              <a:extLst>
                <a:ext uri="{FF2B5EF4-FFF2-40B4-BE49-F238E27FC236}">
                  <a16:creationId xmlns:a16="http://schemas.microsoft.com/office/drawing/2014/main" id="{BFFD868B-EC37-007C-0629-5FD93F8E5CCD}"/>
                </a:ext>
              </a:extLst>
            </p:cNvPr>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2460130" y="2024320"/>
              <a:ext cx="1800000" cy="1800000"/>
            </a:xfrm>
            <a:prstGeom prst="rect">
              <a:avLst/>
            </a:prstGeom>
            <a:ln w="12700">
              <a:solidFill>
                <a:schemeClr val="accent1"/>
              </a:solidFill>
            </a:ln>
          </p:spPr>
        </p:pic>
        <p:pic>
          <p:nvPicPr>
            <p:cNvPr id="29" name="图片 28">
              <a:extLst>
                <a:ext uri="{FF2B5EF4-FFF2-40B4-BE49-F238E27FC236}">
                  <a16:creationId xmlns:a16="http://schemas.microsoft.com/office/drawing/2014/main" id="{93EE8FA7-1303-564E-A300-3C6265E3E4F2}"/>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2655432" y="2231523"/>
              <a:ext cx="1800000" cy="1800000"/>
            </a:xfrm>
            <a:prstGeom prst="rect">
              <a:avLst/>
            </a:prstGeom>
            <a:ln w="12700">
              <a:solidFill>
                <a:schemeClr val="accent1"/>
              </a:solidFill>
            </a:ln>
          </p:spPr>
        </p:pic>
        <p:pic>
          <p:nvPicPr>
            <p:cNvPr id="31" name="图片 30">
              <a:extLst>
                <a:ext uri="{FF2B5EF4-FFF2-40B4-BE49-F238E27FC236}">
                  <a16:creationId xmlns:a16="http://schemas.microsoft.com/office/drawing/2014/main" id="{EE35D8F0-9F35-4962-3850-B22B0B39D90E}"/>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2850734" y="2466330"/>
              <a:ext cx="1800000" cy="1800000"/>
            </a:xfrm>
            <a:prstGeom prst="rect">
              <a:avLst/>
            </a:prstGeom>
            <a:ln w="12700">
              <a:solidFill>
                <a:schemeClr val="accent1"/>
              </a:solidFill>
            </a:ln>
          </p:spPr>
        </p:pic>
        <p:pic>
          <p:nvPicPr>
            <p:cNvPr id="33" name="图片 32">
              <a:extLst>
                <a:ext uri="{FF2B5EF4-FFF2-40B4-BE49-F238E27FC236}">
                  <a16:creationId xmlns:a16="http://schemas.microsoft.com/office/drawing/2014/main" id="{DEDD5B41-007F-85E6-A34E-23824558E1DA}"/>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3095777" y="2727188"/>
              <a:ext cx="1800000" cy="1800000"/>
            </a:xfrm>
            <a:prstGeom prst="rect">
              <a:avLst/>
            </a:prstGeom>
            <a:ln w="12700">
              <a:solidFill>
                <a:schemeClr val="accent1"/>
              </a:solidFill>
            </a:ln>
          </p:spPr>
        </p:pic>
        <p:pic>
          <p:nvPicPr>
            <p:cNvPr id="35" name="图片 34">
              <a:extLst>
                <a:ext uri="{FF2B5EF4-FFF2-40B4-BE49-F238E27FC236}">
                  <a16:creationId xmlns:a16="http://schemas.microsoft.com/office/drawing/2014/main" id="{D2E11822-8281-413E-D038-2E2D3D6E9D2E}"/>
                </a:ext>
              </a:extLst>
            </p:cNvPr>
            <p:cNvPicPr preferRelativeResize="0">
              <a:picLocks/>
            </p:cNvPicPr>
            <p:nvPr/>
          </p:nvPicPr>
          <p:blipFill>
            <a:blip r:embed="rId7" cstate="print">
              <a:extLst>
                <a:ext uri="{28A0092B-C50C-407E-A947-70E740481C1C}">
                  <a14:useLocalDpi xmlns:a14="http://schemas.microsoft.com/office/drawing/2010/main" val="0"/>
                </a:ext>
              </a:extLst>
            </a:blip>
            <a:stretch>
              <a:fillRect/>
            </a:stretch>
          </p:blipFill>
          <p:spPr>
            <a:xfrm>
              <a:off x="3360130" y="2917021"/>
              <a:ext cx="1800000" cy="1800000"/>
            </a:xfrm>
            <a:prstGeom prst="rect">
              <a:avLst/>
            </a:prstGeom>
            <a:ln w="12700">
              <a:solidFill>
                <a:schemeClr val="accent1"/>
              </a:solidFill>
            </a:ln>
          </p:spPr>
        </p:pic>
        <p:pic>
          <p:nvPicPr>
            <p:cNvPr id="39" name="图片 38">
              <a:extLst>
                <a:ext uri="{FF2B5EF4-FFF2-40B4-BE49-F238E27FC236}">
                  <a16:creationId xmlns:a16="http://schemas.microsoft.com/office/drawing/2014/main" id="{AEC5F7C1-6F64-8D5C-6503-8027B4F7F2AD}"/>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3592459" y="3168573"/>
              <a:ext cx="1800000" cy="1800000"/>
            </a:xfrm>
            <a:prstGeom prst="rect">
              <a:avLst/>
            </a:prstGeom>
            <a:ln w="12700">
              <a:solidFill>
                <a:schemeClr val="accent1"/>
              </a:solidFill>
            </a:ln>
          </p:spPr>
        </p:pic>
      </p:grpSp>
      <p:sp>
        <p:nvSpPr>
          <p:cNvPr id="48" name="箭头: 右 47">
            <a:extLst>
              <a:ext uri="{FF2B5EF4-FFF2-40B4-BE49-F238E27FC236}">
                <a16:creationId xmlns:a16="http://schemas.microsoft.com/office/drawing/2014/main" id="{669C39A5-11D5-CFCE-8A57-B141970681CE}"/>
              </a:ext>
            </a:extLst>
          </p:cNvPr>
          <p:cNvSpPr/>
          <p:nvPr/>
        </p:nvSpPr>
        <p:spPr>
          <a:xfrm rot="5400000">
            <a:off x="1553726" y="3096733"/>
            <a:ext cx="601714" cy="257004"/>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E5F70F5B-1110-76ED-D317-C31643FFE64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96322" y="68812"/>
            <a:ext cx="456264" cy="618893"/>
          </a:xfrm>
          <a:prstGeom prst="rect">
            <a:avLst/>
          </a:prstGeom>
        </p:spPr>
      </p:pic>
      <p:pic>
        <p:nvPicPr>
          <p:cNvPr id="24" name="图片 23">
            <a:extLst>
              <a:ext uri="{FF2B5EF4-FFF2-40B4-BE49-F238E27FC236}">
                <a16:creationId xmlns:a16="http://schemas.microsoft.com/office/drawing/2014/main" id="{F636A430-67A9-082A-1A86-5DD14AAEA581}"/>
              </a:ext>
            </a:extLst>
          </p:cNvPr>
          <p:cNvPicPr>
            <a:picLocks noChangeAspect="1"/>
          </p:cNvPicPr>
          <p:nvPr/>
        </p:nvPicPr>
        <p:blipFill>
          <a:blip r:embed="rId10"/>
          <a:stretch>
            <a:fillRect/>
          </a:stretch>
        </p:blipFill>
        <p:spPr>
          <a:xfrm>
            <a:off x="4040331" y="5091173"/>
            <a:ext cx="2485140" cy="882129"/>
          </a:xfrm>
          <a:prstGeom prst="rect">
            <a:avLst/>
          </a:prstGeom>
          <a:ln w="34925">
            <a:solidFill>
              <a:schemeClr val="accent1"/>
            </a:solidFill>
          </a:ln>
        </p:spPr>
      </p:pic>
      <p:sp>
        <p:nvSpPr>
          <p:cNvPr id="25" name="箭头: 右 24">
            <a:extLst>
              <a:ext uri="{FF2B5EF4-FFF2-40B4-BE49-F238E27FC236}">
                <a16:creationId xmlns:a16="http://schemas.microsoft.com/office/drawing/2014/main" id="{363AF7A4-27DF-1C71-9CC9-4F22C062A141}"/>
              </a:ext>
            </a:extLst>
          </p:cNvPr>
          <p:cNvSpPr/>
          <p:nvPr/>
        </p:nvSpPr>
        <p:spPr>
          <a:xfrm>
            <a:off x="3342638" y="5295112"/>
            <a:ext cx="527036" cy="258217"/>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BF5ACC88-A17E-DD61-6DA5-F22F5BC57A00}"/>
              </a:ext>
            </a:extLst>
          </p:cNvPr>
          <p:cNvPicPr>
            <a:picLocks noChangeAspect="1"/>
          </p:cNvPicPr>
          <p:nvPr/>
        </p:nvPicPr>
        <p:blipFill>
          <a:blip r:embed="rId11"/>
          <a:stretch>
            <a:fillRect/>
          </a:stretch>
        </p:blipFill>
        <p:spPr>
          <a:xfrm>
            <a:off x="9241091" y="1151826"/>
            <a:ext cx="1935647" cy="2810086"/>
          </a:xfrm>
          <a:prstGeom prst="rect">
            <a:avLst/>
          </a:prstGeom>
          <a:ln w="34925">
            <a:solidFill>
              <a:schemeClr val="accent1"/>
            </a:solidFill>
          </a:ln>
        </p:spPr>
      </p:pic>
      <p:sp>
        <p:nvSpPr>
          <p:cNvPr id="30" name="箭头: 右 29">
            <a:extLst>
              <a:ext uri="{FF2B5EF4-FFF2-40B4-BE49-F238E27FC236}">
                <a16:creationId xmlns:a16="http://schemas.microsoft.com/office/drawing/2014/main" id="{530F3B8F-80EA-FA07-98B0-6D69D8915EC6}"/>
              </a:ext>
            </a:extLst>
          </p:cNvPr>
          <p:cNvSpPr/>
          <p:nvPr/>
        </p:nvSpPr>
        <p:spPr>
          <a:xfrm rot="16200000">
            <a:off x="5059561" y="4264213"/>
            <a:ext cx="866611" cy="262008"/>
          </a:xfrm>
          <a:prstGeom prst="rightArrow">
            <a:avLst>
              <a:gd name="adj1" fmla="val 60623"/>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DF85BE08-FD35-8A5E-1172-00C84DBE0867}"/>
              </a:ext>
            </a:extLst>
          </p:cNvPr>
          <p:cNvSpPr/>
          <p:nvPr/>
        </p:nvSpPr>
        <p:spPr>
          <a:xfrm>
            <a:off x="7168082" y="2262584"/>
            <a:ext cx="1614709" cy="294285"/>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卷形: 水平 22">
            <a:extLst>
              <a:ext uri="{FF2B5EF4-FFF2-40B4-BE49-F238E27FC236}">
                <a16:creationId xmlns:a16="http://schemas.microsoft.com/office/drawing/2014/main" id="{C03FDDE3-F6DE-44D2-8F17-121A31E0B1E8}"/>
              </a:ext>
            </a:extLst>
          </p:cNvPr>
          <p:cNvSpPr/>
          <p:nvPr/>
        </p:nvSpPr>
        <p:spPr>
          <a:xfrm>
            <a:off x="6734920" y="4301132"/>
            <a:ext cx="5308346" cy="2246179"/>
          </a:xfrm>
          <a:prstGeom prst="horizontalScroll">
            <a:avLst/>
          </a:prstGeom>
          <a:solidFill>
            <a:schemeClr val="bg2">
              <a:lumMod val="75000"/>
              <a:alpha val="81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Arial" panose="020B0604020202020204" pitchFamily="34" charset="0"/>
              <a:buChar char="•"/>
            </a:pPr>
            <a:r>
              <a:rPr lang="zh-CN" altLang="en-US" sz="2800" dirty="0">
                <a:solidFill>
                  <a:srgbClr val="FFFF00"/>
                </a:solidFill>
                <a:latin typeface="汉仪尚巍手书W" panose="02010600030101010101" charset="-122"/>
                <a:ea typeface="汉仪尚巍手书W" panose="02010600030101010101" charset="-122"/>
              </a:rPr>
              <a:t>数据集获取</a:t>
            </a:r>
            <a:endParaRPr lang="en-US" altLang="zh-CN" sz="2800" dirty="0">
              <a:solidFill>
                <a:srgbClr val="FFFF00"/>
              </a:solidFill>
              <a:latin typeface="汉仪尚巍手书W" panose="02010600030101010101" charset="-122"/>
              <a:ea typeface="汉仪尚巍手书W" panose="02010600030101010101" charset="-122"/>
            </a:endParaRPr>
          </a:p>
          <a:p>
            <a:pPr marL="457200" indent="-457200" algn="ctr">
              <a:buFont typeface="Arial" panose="020B0604020202020204" pitchFamily="34" charset="0"/>
              <a:buChar char="•"/>
            </a:pPr>
            <a:r>
              <a:rPr lang="en-US" altLang="zh-CN" sz="2800" dirty="0">
                <a:solidFill>
                  <a:srgbClr val="FFFF00"/>
                </a:solidFill>
                <a:latin typeface="汉仪尚巍手书W" panose="02010600030101010101" charset="-122"/>
                <a:ea typeface="汉仪尚巍手书W" panose="02010600030101010101" charset="-122"/>
              </a:rPr>
              <a:t>Annotation.xml TO YOLO Format</a:t>
            </a:r>
          </a:p>
          <a:p>
            <a:pPr marL="457200" indent="-457200" algn="ctr">
              <a:buFont typeface="Arial" panose="020B0604020202020204" pitchFamily="34" charset="0"/>
              <a:buChar char="•"/>
            </a:pPr>
            <a:r>
              <a:rPr lang="zh-CN" altLang="en-US" sz="2800" dirty="0">
                <a:solidFill>
                  <a:srgbClr val="FFFF00"/>
                </a:solidFill>
                <a:latin typeface="汉仪尚巍手书W" panose="02010600030101010101" charset="-122"/>
                <a:ea typeface="汉仪尚巍手书W" panose="02010600030101010101" charset="-122"/>
              </a:rPr>
              <a:t>自动划分</a:t>
            </a:r>
            <a:r>
              <a:rPr lang="en-US" altLang="zh-CN" sz="2800" dirty="0">
                <a:solidFill>
                  <a:srgbClr val="FFFF00"/>
                </a:solidFill>
                <a:latin typeface="汉仪尚巍手书W" panose="02010600030101010101" charset="-122"/>
                <a:ea typeface="汉仪尚巍手书W" panose="02010600030101010101" charset="-122"/>
              </a:rPr>
              <a:t>test</a:t>
            </a:r>
            <a:r>
              <a:rPr lang="zh-CN" altLang="en-US" sz="2800" dirty="0">
                <a:solidFill>
                  <a:srgbClr val="FFFF00"/>
                </a:solidFill>
                <a:latin typeface="汉仪尚巍手书W" panose="02010600030101010101" charset="-122"/>
                <a:ea typeface="汉仪尚巍手书W" panose="02010600030101010101" charset="-122"/>
              </a:rPr>
              <a:t>、</a:t>
            </a:r>
            <a:r>
              <a:rPr lang="en-US" altLang="zh-CN" sz="2800" dirty="0">
                <a:solidFill>
                  <a:srgbClr val="FFFF00"/>
                </a:solidFill>
                <a:latin typeface="汉仪尚巍手书W" panose="02010600030101010101" charset="-122"/>
                <a:ea typeface="汉仪尚巍手书W" panose="02010600030101010101" charset="-122"/>
              </a:rPr>
              <a:t>train</a:t>
            </a:r>
            <a:r>
              <a:rPr lang="zh-CN" altLang="en-US" sz="2800" dirty="0">
                <a:solidFill>
                  <a:srgbClr val="FFFF00"/>
                </a:solidFill>
                <a:latin typeface="汉仪尚巍手书W" panose="02010600030101010101" charset="-122"/>
                <a:ea typeface="汉仪尚巍手书W" panose="02010600030101010101" charset="-122"/>
              </a:rPr>
              <a:t>、</a:t>
            </a:r>
            <a:r>
              <a:rPr lang="en-US" altLang="zh-CN" sz="2800" dirty="0" err="1">
                <a:solidFill>
                  <a:srgbClr val="FFFF00"/>
                </a:solidFill>
                <a:latin typeface="汉仪尚巍手书W" panose="02010600030101010101" charset="-122"/>
                <a:ea typeface="汉仪尚巍手书W" panose="02010600030101010101" charset="-122"/>
              </a:rPr>
              <a:t>val</a:t>
            </a:r>
            <a:endParaRPr lang="en-US" altLang="zh-CN" sz="2800" dirty="0">
              <a:solidFill>
                <a:srgbClr val="FFFF00"/>
              </a:solidFill>
              <a:latin typeface="汉仪尚巍手书W" panose="02010600030101010101" charset="-122"/>
              <a:ea typeface="汉仪尚巍手书W" panose="02010600030101010101" charset="-122"/>
            </a:endParaRPr>
          </a:p>
        </p:txBody>
      </p:sp>
      <p:sp>
        <p:nvSpPr>
          <p:cNvPr id="21" name="文本框 20">
            <a:extLst>
              <a:ext uri="{FF2B5EF4-FFF2-40B4-BE49-F238E27FC236}">
                <a16:creationId xmlns:a16="http://schemas.microsoft.com/office/drawing/2014/main" id="{E2301CB4-EA3F-2C63-A821-E27B2C3BBA89}"/>
              </a:ext>
            </a:extLst>
          </p:cNvPr>
          <p:cNvSpPr txBox="1"/>
          <p:nvPr/>
        </p:nvSpPr>
        <p:spPr>
          <a:xfrm>
            <a:off x="1147933" y="1214562"/>
            <a:ext cx="2060207" cy="369332"/>
          </a:xfrm>
          <a:prstGeom prst="rect">
            <a:avLst/>
          </a:prstGeom>
          <a:noFill/>
        </p:spPr>
        <p:txBody>
          <a:bodyPr wrap="square">
            <a:spAutoFit/>
          </a:bodyPr>
          <a:lstStyle/>
          <a:p>
            <a:r>
              <a:rPr lang="en-US" altLang="zh-CN" sz="1800" dirty="0" err="1">
                <a:solidFill>
                  <a:schemeClr val="bg2">
                    <a:lumMod val="50000"/>
                  </a:schemeClr>
                </a:solidFill>
                <a:latin typeface="方正粗黑宋简体" panose="02000000000000000000" pitchFamily="2" charset="-122"/>
                <a:ea typeface="方正粗黑宋简体" panose="02000000000000000000" pitchFamily="2" charset="-122"/>
              </a:rPr>
              <a:t>ShipRSImageNet</a:t>
            </a:r>
            <a:endParaRPr lang="zh-CN" altLang="en-US" dirty="0">
              <a:solidFill>
                <a:schemeClr val="bg2">
                  <a:lumMod val="50000"/>
                </a:schemeClr>
              </a:solidFill>
              <a:latin typeface="方正粗黑宋简体" panose="02000000000000000000" pitchFamily="2" charset="-122"/>
              <a:ea typeface="方正粗黑宋简体" panose="02000000000000000000" pitchFamily="2" charset="-122"/>
            </a:endParaRPr>
          </a:p>
        </p:txBody>
      </p:sp>
      <p:sp>
        <p:nvSpPr>
          <p:cNvPr id="26" name="文本框 25">
            <a:extLst>
              <a:ext uri="{FF2B5EF4-FFF2-40B4-BE49-F238E27FC236}">
                <a16:creationId xmlns:a16="http://schemas.microsoft.com/office/drawing/2014/main" id="{950A28F0-989B-5CAD-753D-312B0BA4B323}"/>
              </a:ext>
            </a:extLst>
          </p:cNvPr>
          <p:cNvSpPr txBox="1"/>
          <p:nvPr/>
        </p:nvSpPr>
        <p:spPr>
          <a:xfrm>
            <a:off x="1119558" y="1652804"/>
            <a:ext cx="2190467" cy="1169551"/>
          </a:xfrm>
          <a:prstGeom prst="rect">
            <a:avLst/>
          </a:prstGeom>
          <a:noFill/>
        </p:spPr>
        <p:txBody>
          <a:bodyPr wrap="square">
            <a:spAutoFit/>
          </a:bodyPr>
          <a:lstStyle/>
          <a:p>
            <a:r>
              <a:rPr lang="zh-CN" altLang="en-US" sz="1400" dirty="0">
                <a:latin typeface="华文中宋" panose="02010600040101010101" pitchFamily="2" charset="-122"/>
                <a:ea typeface="华文中宋" panose="02010600040101010101" pitchFamily="2" charset="-122"/>
              </a:rPr>
              <a:t>包含超过 </a:t>
            </a:r>
            <a:r>
              <a:rPr lang="en-US" altLang="zh-CN" sz="1400" dirty="0">
                <a:latin typeface="华文中宋" panose="02010600040101010101" pitchFamily="2" charset="-122"/>
                <a:ea typeface="华文中宋" panose="02010600040101010101" pitchFamily="2" charset="-122"/>
              </a:rPr>
              <a:t>3435 </a:t>
            </a:r>
            <a:r>
              <a:rPr lang="zh-CN" altLang="en-US" sz="1400" dirty="0">
                <a:latin typeface="华文中宋" panose="02010600040101010101" pitchFamily="2" charset="-122"/>
                <a:ea typeface="华文中宋" panose="02010600040101010101" pitchFamily="2" charset="-122"/>
              </a:rPr>
              <a:t>张图像，其中包含 </a:t>
            </a:r>
            <a:r>
              <a:rPr lang="en-US" altLang="zh-CN" sz="1400" dirty="0">
                <a:latin typeface="华文中宋" panose="02010600040101010101" pitchFamily="2" charset="-122"/>
                <a:ea typeface="华文中宋" panose="02010600040101010101" pitchFamily="2" charset="-122"/>
              </a:rPr>
              <a:t>50 </a:t>
            </a:r>
            <a:r>
              <a:rPr lang="zh-CN" altLang="en-US" sz="1400" dirty="0">
                <a:latin typeface="华文中宋" panose="02010600040101010101" pitchFamily="2" charset="-122"/>
                <a:ea typeface="华文中宋" panose="02010600040101010101" pitchFamily="2" charset="-122"/>
              </a:rPr>
              <a:t>个类别的 </a:t>
            </a:r>
            <a:r>
              <a:rPr lang="en-US" altLang="zh-CN" sz="1400" dirty="0">
                <a:latin typeface="华文中宋" panose="02010600040101010101" pitchFamily="2" charset="-122"/>
                <a:ea typeface="华文中宋" panose="02010600040101010101" pitchFamily="2" charset="-122"/>
              </a:rPr>
              <a:t>17573 </a:t>
            </a:r>
            <a:r>
              <a:rPr lang="zh-CN" altLang="en-US" sz="1400" dirty="0">
                <a:latin typeface="华文中宋" panose="02010600040101010101" pitchFamily="2" charset="-122"/>
                <a:ea typeface="华文中宋" panose="02010600040101010101" pitchFamily="2" charset="-122"/>
              </a:rPr>
              <a:t>个船舶实例，到目前为止，是最大的船舶检测遥感数据集。</a:t>
            </a:r>
          </a:p>
        </p:txBody>
      </p:sp>
      <p:cxnSp>
        <p:nvCxnSpPr>
          <p:cNvPr id="36" name="直接连接符 35">
            <a:extLst>
              <a:ext uri="{FF2B5EF4-FFF2-40B4-BE49-F238E27FC236}">
                <a16:creationId xmlns:a16="http://schemas.microsoft.com/office/drawing/2014/main" id="{CE9226B3-9E55-4335-B54F-6E698713FEB1}"/>
              </a:ext>
            </a:extLst>
          </p:cNvPr>
          <p:cNvCxnSpPr>
            <a:cxnSpLocks/>
          </p:cNvCxnSpPr>
          <p:nvPr/>
        </p:nvCxnSpPr>
        <p:spPr>
          <a:xfrm>
            <a:off x="962998" y="1583894"/>
            <a:ext cx="2245142" cy="0"/>
          </a:xfrm>
          <a:prstGeom prst="line">
            <a:avLst/>
          </a:prstGeom>
          <a:ln w="28575"/>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D95EA9D4-170D-8A65-77A6-6AA7086DDB73}"/>
              </a:ext>
            </a:extLst>
          </p:cNvPr>
          <p:cNvSpPr txBox="1"/>
          <p:nvPr/>
        </p:nvSpPr>
        <p:spPr>
          <a:xfrm>
            <a:off x="4343171" y="1325762"/>
            <a:ext cx="2310296" cy="2462213"/>
          </a:xfrm>
          <a:prstGeom prst="rect">
            <a:avLst/>
          </a:prstGeom>
          <a:noFill/>
          <a:ln w="22225">
            <a:solidFill>
              <a:schemeClr val="accent1"/>
            </a:solidFill>
          </a:ln>
        </p:spPr>
        <p:txBody>
          <a:bodyPr wrap="square">
            <a:spAutoFit/>
          </a:bodyPr>
          <a:lstStyle/>
          <a:p>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a:t>
            </a:r>
          </a:p>
          <a:p>
            <a:pPr algn="ctr"/>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a:t>
            </a:r>
            <a:r>
              <a:rPr lang="en-US" altLang="zh-CN" sz="1400" b="1" dirty="0" err="1">
                <a:latin typeface="华文中宋" panose="02010600040101010101" pitchFamily="2" charset="-122"/>
                <a:ea typeface="华文中宋" panose="02010600040101010101" pitchFamily="2" charset="-122"/>
                <a:cs typeface="Times New Roman" panose="02020603050405020304" pitchFamily="18" charset="0"/>
              </a:rPr>
              <a:t>json</a:t>
            </a:r>
            <a:r>
              <a:rPr lang="zh-CN" altLang="en-US" sz="1400" b="1" dirty="0">
                <a:latin typeface="华文中宋" panose="02010600040101010101" pitchFamily="2" charset="-122"/>
                <a:ea typeface="华文中宋" panose="02010600040101010101" pitchFamily="2" charset="-122"/>
                <a:cs typeface="Times New Roman" panose="02020603050405020304" pitchFamily="18" charset="0"/>
              </a:rPr>
              <a:t>格式数据字典</a:t>
            </a:r>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a:t>
            </a:r>
          </a:p>
          <a:p>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    "0": "Other Auxiliary Ship",</a:t>
            </a:r>
          </a:p>
          <a:p>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    "1": "Nimitz",</a:t>
            </a:r>
          </a:p>
          <a:p>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    "2": "Dock",</a:t>
            </a:r>
          </a:p>
          <a:p>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    "3": "Motorboat",</a:t>
            </a:r>
          </a:p>
          <a:p>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    "4": "Other Warship",</a:t>
            </a:r>
          </a:p>
          <a:p>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    "5": "Other Ship",</a:t>
            </a:r>
          </a:p>
          <a:p>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	……</a:t>
            </a:r>
          </a:p>
          <a:p>
            <a:r>
              <a:rPr lang="en-US" altLang="zh-CN" sz="1400" b="1" dirty="0">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sz="1400" b="1" dirty="0">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45" name="图片 44">
            <a:extLst>
              <a:ext uri="{FF2B5EF4-FFF2-40B4-BE49-F238E27FC236}">
                <a16:creationId xmlns:a16="http://schemas.microsoft.com/office/drawing/2014/main" id="{BA0AC166-71F9-55A3-EFCA-9754C388CF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55627" y="387548"/>
            <a:ext cx="880745" cy="1194674"/>
          </a:xfrm>
          <a:prstGeom prst="rect">
            <a:avLst/>
          </a:prstGeom>
        </p:spPr>
      </p:pic>
    </p:spTree>
    <p:extLst>
      <p:ext uri="{BB962C8B-B14F-4D97-AF65-F5344CB8AC3E}">
        <p14:creationId xmlns:p14="http://schemas.microsoft.com/office/powerpoint/2010/main" val="1805548643"/>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36930696-D20C-862E-772C-9FAC62BC9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387548"/>
            <a:ext cx="880745" cy="1194674"/>
          </a:xfrm>
          <a:prstGeom prst="rect">
            <a:avLst/>
          </a:prstGeom>
        </p:spPr>
      </p:pic>
      <p:sp>
        <p:nvSpPr>
          <p:cNvPr id="3" name="矩形 2">
            <a:extLst>
              <a:ext uri="{FF2B5EF4-FFF2-40B4-BE49-F238E27FC236}">
                <a16:creationId xmlns:a16="http://schemas.microsoft.com/office/drawing/2014/main" id="{F6E25C1D-F1CB-8DE2-F945-AD4441F1D872}"/>
              </a:ext>
            </a:extLst>
          </p:cNvPr>
          <p:cNvSpPr/>
          <p:nvPr/>
        </p:nvSpPr>
        <p:spPr>
          <a:xfrm>
            <a:off x="3112650" y="1582222"/>
            <a:ext cx="5966698" cy="769441"/>
          </a:xfrm>
          <a:prstGeom prst="rect">
            <a:avLst/>
          </a:prstGeom>
          <a:noFill/>
        </p:spPr>
        <p:txBody>
          <a:bodyPr wrap="none" lIns="91440" tIns="45720" rIns="91440" bIns="45720">
            <a:spAutoFit/>
          </a:bodyPr>
          <a:lstStyle/>
          <a:p>
            <a:pPr algn="ctr"/>
            <a:r>
              <a:rPr lang="zh-CN" altLang="en-US" sz="4400" b="1" dirty="0">
                <a:ln w="22225">
                  <a:solidFill>
                    <a:schemeClr val="accent2"/>
                  </a:solidFill>
                  <a:prstDash val="solid"/>
                </a:ln>
                <a:solidFill>
                  <a:schemeClr val="accent2">
                    <a:lumMod val="40000"/>
                    <a:lumOff val="60000"/>
                  </a:schemeClr>
                </a:solidFill>
                <a:latin typeface="华文中宋" panose="02010600040101010101" pitchFamily="2" charset="-122"/>
                <a:ea typeface="华文中宋" panose="02010600040101010101" pitchFamily="2" charset="-122"/>
              </a:rPr>
              <a:t>数 据 标 注 </a:t>
            </a:r>
            <a:r>
              <a:rPr lang="zh-CN" altLang="en-US" sz="4400" b="1" cap="none" spc="0" dirty="0">
                <a:ln w="22225">
                  <a:solidFill>
                    <a:schemeClr val="accent2"/>
                  </a:solidFill>
                  <a:prstDash val="solid"/>
                </a:ln>
                <a:solidFill>
                  <a:schemeClr val="accent2">
                    <a:lumMod val="40000"/>
                    <a:lumOff val="60000"/>
                  </a:schemeClr>
                </a:solidFill>
                <a:effectLst/>
                <a:latin typeface="华文中宋" panose="02010600040101010101" pitchFamily="2" charset="-122"/>
                <a:ea typeface="华文中宋" panose="02010600040101010101" pitchFamily="2" charset="-122"/>
              </a:rPr>
              <a:t>脚 本 简 介</a:t>
            </a:r>
          </a:p>
        </p:txBody>
      </p:sp>
      <p:sp>
        <p:nvSpPr>
          <p:cNvPr id="4" name="Rectangle 1">
            <a:extLst>
              <a:ext uri="{FF2B5EF4-FFF2-40B4-BE49-F238E27FC236}">
                <a16:creationId xmlns:a16="http://schemas.microsoft.com/office/drawing/2014/main" id="{0580D72B-431D-4500-ACBB-C226ED15FD67}"/>
              </a:ext>
            </a:extLst>
          </p:cNvPr>
          <p:cNvSpPr>
            <a:spLocks noChangeArrowheads="1"/>
          </p:cNvSpPr>
          <p:nvPr/>
        </p:nvSpPr>
        <p:spPr bwMode="auto">
          <a:xfrm>
            <a:off x="395393" y="2215192"/>
            <a:ext cx="5382260" cy="4475264"/>
          </a:xfrm>
          <a:prstGeom prst="rect">
            <a:avLst/>
          </a:prstGeom>
          <a:noFill/>
          <a:ln>
            <a:noFill/>
          </a:ln>
          <a:effectLst/>
        </p:spPr>
        <p:txBody>
          <a:bodyPr vert="horz" wrap="square" lIns="9522" tIns="0" rIns="9522"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b="1" i="0" u="none" strike="noStrike" cap="none" normalizeH="0" baseline="0" dirty="0">
                <a:ln>
                  <a:noFill/>
                </a:ln>
                <a:solidFill>
                  <a:schemeClr val="bg2">
                    <a:lumMod val="50000"/>
                  </a:schemeClr>
                </a:solidFill>
                <a:effectLst/>
                <a:latin typeface="华文中宋" panose="02010600040101010101" pitchFamily="2" charset="-122"/>
                <a:ea typeface="华文中宋" panose="02010600040101010101" pitchFamily="2" charset="-122"/>
              </a:rPr>
              <a:t>Xml_to_Yolo_label.py</a:t>
            </a:r>
            <a:endParaRPr kumimoji="0" lang="zh-CN" altLang="zh-CN" b="1" i="0" u="none" strike="noStrike" cap="none" normalizeH="0" baseline="0" dirty="0">
              <a:ln>
                <a:noFill/>
              </a:ln>
              <a:solidFill>
                <a:schemeClr val="bg2">
                  <a:lumMod val="50000"/>
                </a:schemeClr>
              </a:solidFill>
              <a:effectLst/>
              <a:latin typeface="华文中宋" panose="02010600040101010101" pitchFamily="2" charset="-122"/>
              <a:ea typeface="华文中宋" panose="02010600040101010101" pitchFamily="2" charset="-122"/>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convert_annotation</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输入：图像的 XML 文件路径、标签文件保存路径、类别列表 </a:t>
            </a:r>
            <a:r>
              <a:rPr kumimoji="0" lang="zh-CN" altLang="zh-CN" sz="1000" b="0" i="0" u="none" strike="noStrike" cap="none" normalizeH="0" baseline="0" dirty="0">
                <a:ln>
                  <a:noFill/>
                </a:ln>
                <a:effectLst/>
                <a:latin typeface="华文中宋" panose="02010600040101010101" pitchFamily="2" charset="-122"/>
                <a:ea typeface="华文中宋" panose="02010600040101010101" pitchFamily="2" charset="-122"/>
              </a:rPr>
              <a:t>CLASSES</a:t>
            </a: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、图像的唯一标识 </a:t>
            </a:r>
            <a:r>
              <a:rPr kumimoji="0" lang="zh-CN" altLang="zh-CN" sz="1000" b="0" i="0" u="none" strike="noStrike" cap="none" normalizeH="0" baseline="0" dirty="0">
                <a:ln>
                  <a:noFill/>
                </a:ln>
                <a:effectLst/>
                <a:latin typeface="华文中宋" panose="02010600040101010101" pitchFamily="2" charset="-122"/>
                <a:ea typeface="华文中宋" panose="02010600040101010101" pitchFamily="2" charset="-122"/>
              </a:rPr>
              <a:t>image_id</a:t>
            </a:r>
            <a:endPar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功能：将 XML 文件中的物体信息提取出来，包括类别、边界框中心点坐标和宽高，并生成对应的标签文件。</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输出：生成的标签文件，命名规则为 </a:t>
            </a:r>
            <a:r>
              <a:rPr kumimoji="0" lang="zh-CN" altLang="zh-CN" sz="1000" b="0" i="0" u="none" strike="noStrike" cap="none" normalizeH="0" baseline="0" dirty="0">
                <a:ln>
                  <a:noFill/>
                </a:ln>
                <a:effectLst/>
                <a:latin typeface="华文中宋" panose="02010600040101010101" pitchFamily="2" charset="-122"/>
                <a:ea typeface="华文中宋" panose="02010600040101010101" pitchFamily="2" charset="-122"/>
              </a:rPr>
              <a:t>image_id.txt</a:t>
            </a: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make_label_txt</a:t>
            </a:r>
            <a:endParaRPr kumimoji="0" lang="en-US" altLang="zh-CN" sz="20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endParaRPr>
          </a:p>
          <a:p>
            <a:pPr marL="628650" lvl="1" indent="-171450" eaLnBrk="0" fontAlgn="base" hangingPunct="0">
              <a:lnSpc>
                <a:spcPct val="150000"/>
              </a:lnSpc>
              <a:spcBef>
                <a:spcPct val="0"/>
              </a:spcBef>
              <a:spcAft>
                <a:spcPct val="0"/>
              </a:spcAft>
              <a:buFont typeface="Arial" panose="020B0604020202020204" pitchFamily="34" charset="0"/>
              <a:buChar char="•"/>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输入：XML 文件所在文件夹路径、标签文件保存路径、类别列表 </a:t>
            </a:r>
            <a:r>
              <a:rPr kumimoji="0" lang="zh-CN" altLang="zh-CN" sz="1000" b="0" i="0" u="none" strike="noStrike" cap="none" normalizeH="0" baseline="0" dirty="0">
                <a:ln>
                  <a:noFill/>
                </a:ln>
                <a:effectLst/>
                <a:latin typeface="华文中宋" panose="02010600040101010101" pitchFamily="2" charset="-122"/>
                <a:ea typeface="华文中宋" panose="02010600040101010101" pitchFamily="2" charset="-122"/>
              </a:rPr>
              <a:t>CLASSES</a:t>
            </a:r>
            <a:endPar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功能：遍历所有的 XML 文件，调用 </a:t>
            </a:r>
            <a:r>
              <a:rPr kumimoji="0" lang="zh-CN" altLang="zh-CN" sz="1000" b="0" i="0" u="none" strike="noStrike" cap="none" normalizeH="0" baseline="0" dirty="0">
                <a:ln>
                  <a:noFill/>
                </a:ln>
                <a:effectLst/>
                <a:latin typeface="华文中宋" panose="02010600040101010101" pitchFamily="2" charset="-122"/>
                <a:ea typeface="华文中宋" panose="02010600040101010101" pitchFamily="2" charset="-122"/>
              </a:rPr>
              <a:t>convert_annotation</a:t>
            </a: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 函数生成对应的标签文件。</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输出：保存在指定目录下的标签文件。</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b="0" i="0" u="none" strike="noStrike" cap="none" normalizeH="0" baseline="0" dirty="0">
              <a:ln>
                <a:noFill/>
              </a:ln>
              <a:effectLst/>
              <a:latin typeface="华文中宋" panose="02010600040101010101" pitchFamily="2" charset="-122"/>
              <a:ea typeface="华文中宋" panose="02010600040101010101" pitchFamily="2" charset="-122"/>
            </a:endParaRPr>
          </a:p>
        </p:txBody>
      </p:sp>
      <p:sp>
        <p:nvSpPr>
          <p:cNvPr id="6" name="Rectangle 2">
            <a:extLst>
              <a:ext uri="{FF2B5EF4-FFF2-40B4-BE49-F238E27FC236}">
                <a16:creationId xmlns:a16="http://schemas.microsoft.com/office/drawing/2014/main" id="{D4937829-31F7-099A-F301-DBE93B720C07}"/>
              </a:ext>
            </a:extLst>
          </p:cNvPr>
          <p:cNvSpPr>
            <a:spLocks noChangeArrowheads="1"/>
          </p:cNvSpPr>
          <p:nvPr/>
        </p:nvSpPr>
        <p:spPr bwMode="auto">
          <a:xfrm>
            <a:off x="6590452" y="2215192"/>
            <a:ext cx="4531361" cy="4526544"/>
          </a:xfrm>
          <a:prstGeom prst="rect">
            <a:avLst/>
          </a:prstGeom>
          <a:noFill/>
          <a:ln>
            <a:noFill/>
          </a:ln>
          <a:effectLst/>
        </p:spPr>
        <p:txBody>
          <a:bodyPr vert="horz" wrap="square" lIns="0" tIns="50784"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800" b="1" i="0" u="none" strike="noStrike" cap="none" normalizeH="0" baseline="0" dirty="0">
                <a:ln>
                  <a:noFill/>
                </a:ln>
                <a:solidFill>
                  <a:schemeClr val="bg2">
                    <a:lumMod val="50000"/>
                  </a:schemeClr>
                </a:solidFill>
                <a:effectLst/>
                <a:latin typeface="华文中宋" panose="02010600040101010101" pitchFamily="2" charset="-122"/>
                <a:ea typeface="华文中宋" panose="02010600040101010101" pitchFamily="2" charset="-122"/>
              </a:rPr>
              <a:t>Create_Json_Classes.py</a:t>
            </a:r>
            <a:endParaRPr kumimoji="0" lang="zh-CN" altLang="zh-CN" sz="1800" b="1" i="0" u="none" strike="noStrike" cap="none" normalizeH="0" baseline="0" dirty="0">
              <a:ln>
                <a:noFill/>
              </a:ln>
              <a:solidFill>
                <a:schemeClr val="bg2">
                  <a:lumMod val="50000"/>
                </a:schemeClr>
              </a:solidFill>
              <a:effectLst/>
              <a:latin typeface="华文中宋" panose="02010600040101010101" pitchFamily="2" charset="-122"/>
              <a:ea typeface="华文中宋" panose="02010600040101010101" pitchFamily="2" charset="-122"/>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parse_xml_to_dict(xml)</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输入：XML 标注文件的内容</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功能：将 XML 文件中的信息解析为字典形式，包括标签、类别、边界框等。</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输出：字典形式的标注信息。</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zh-CN" altLang="zh-CN" sz="2000" b="0"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xml2json(data, json_path)</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输入：数据集的 XML 文件目录、存放类名 JSON 文件的路径</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功能：遍历所有的 XML 文件，提取目标类别信息，并生成对应的类名 JSON 文件。</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1200" b="0" i="0" u="none" strike="noStrike" cap="none" normalizeH="0" baseline="0" dirty="0">
                <a:ln>
                  <a:noFill/>
                </a:ln>
                <a:effectLst/>
                <a:latin typeface="华文中宋" panose="02010600040101010101" pitchFamily="2" charset="-122"/>
                <a:ea typeface="华文中宋" panose="02010600040101010101" pitchFamily="2" charset="-122"/>
              </a:rPr>
              <a:t>输出：保存在指定目录下的 JSON 文件，包含类别索引和类名的映射关系。</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800" b="0" i="0" u="none" strike="noStrike" cap="none" normalizeH="0" baseline="0" dirty="0">
              <a:ln>
                <a:noFill/>
              </a:ln>
              <a:effectLst/>
              <a:latin typeface="华文中宋" panose="02010600040101010101" pitchFamily="2" charset="-122"/>
              <a:ea typeface="华文中宋" panose="02010600040101010101" pitchFamily="2" charset="-122"/>
            </a:endParaRPr>
          </a:p>
        </p:txBody>
      </p:sp>
      <p:cxnSp>
        <p:nvCxnSpPr>
          <p:cNvPr id="7" name="直接连接符 6">
            <a:extLst>
              <a:ext uri="{FF2B5EF4-FFF2-40B4-BE49-F238E27FC236}">
                <a16:creationId xmlns:a16="http://schemas.microsoft.com/office/drawing/2014/main" id="{5D1C263D-4D10-FC18-BAC7-2D716B25C133}"/>
              </a:ext>
            </a:extLst>
          </p:cNvPr>
          <p:cNvCxnSpPr>
            <a:cxnSpLocks/>
          </p:cNvCxnSpPr>
          <p:nvPr/>
        </p:nvCxnSpPr>
        <p:spPr>
          <a:xfrm>
            <a:off x="6097155" y="2411307"/>
            <a:ext cx="0" cy="423173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133811"/>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a:extLst>
              <a:ext uri="{FF2B5EF4-FFF2-40B4-BE49-F238E27FC236}">
                <a16:creationId xmlns:a16="http://schemas.microsoft.com/office/drawing/2014/main" id="{37997B54-AA78-D195-1D64-5BE8C2E5DF8D}"/>
              </a:ext>
            </a:extLst>
          </p:cNvPr>
          <p:cNvSpPr/>
          <p:nvPr/>
        </p:nvSpPr>
        <p:spPr>
          <a:xfrm>
            <a:off x="2302934" y="0"/>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62F7D5CF-2B5F-59E2-D05C-FBF8DBE4C014}"/>
              </a:ext>
            </a:extLst>
          </p:cNvPr>
          <p:cNvSpPr/>
          <p:nvPr/>
        </p:nvSpPr>
        <p:spPr>
          <a:xfrm>
            <a:off x="1622214" y="4026748"/>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2B4F834-F3B5-6C92-7F71-15AA500E0B1D}"/>
              </a:ext>
            </a:extLst>
          </p:cNvPr>
          <p:cNvSpPr/>
          <p:nvPr/>
        </p:nvSpPr>
        <p:spPr>
          <a:xfrm>
            <a:off x="3305387" y="2767280"/>
            <a:ext cx="3053721" cy="1323439"/>
          </a:xfrm>
          <a:prstGeom prst="rect">
            <a:avLst/>
          </a:prstGeom>
          <a:noFill/>
        </p:spPr>
        <p:txBody>
          <a:bodyPr wrap="none" lIns="91440" tIns="45720" rIns="91440" bIns="45720">
            <a:spAutoFit/>
          </a:bodyPr>
          <a:lstStyle/>
          <a:p>
            <a:pPr algn="ctr"/>
            <a:r>
              <a:rPr lang="en-US" altLang="zh-CN"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Part 4</a:t>
            </a:r>
            <a:endParaRPr lang="zh-CN" altLang="en-US"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2852F8AC-6AA6-0DFB-2F42-5766F385A44F}"/>
              </a:ext>
            </a:extLst>
          </p:cNvPr>
          <p:cNvCxnSpPr>
            <a:cxnSpLocks/>
          </p:cNvCxnSpPr>
          <p:nvPr/>
        </p:nvCxnSpPr>
        <p:spPr>
          <a:xfrm flipH="1">
            <a:off x="2044460" y="0"/>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E9F1C62-EDDB-F914-7AF7-79F11BB2313D}"/>
              </a:ext>
            </a:extLst>
          </p:cNvPr>
          <p:cNvCxnSpPr>
            <a:cxnSpLocks/>
          </p:cNvCxnSpPr>
          <p:nvPr/>
        </p:nvCxnSpPr>
        <p:spPr>
          <a:xfrm flipH="1">
            <a:off x="3506708" y="4026748"/>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C8C44F-04F1-85D9-5892-A6553465A25E}"/>
              </a:ext>
            </a:extLst>
          </p:cNvPr>
          <p:cNvSpPr/>
          <p:nvPr/>
        </p:nvSpPr>
        <p:spPr>
          <a:xfrm>
            <a:off x="7080468" y="3075056"/>
            <a:ext cx="4673075" cy="707886"/>
          </a:xfrm>
          <a:prstGeom prst="rect">
            <a:avLst/>
          </a:prstGeom>
          <a:noFill/>
        </p:spPr>
        <p:txBody>
          <a:bodyPr wrap="none" lIns="91440" tIns="45720" rIns="91440" bIns="45720">
            <a:spAutoFit/>
          </a:bodyPr>
          <a:lstStyle/>
          <a:p>
            <a:pPr algn="ctr"/>
            <a:r>
              <a:rPr lang="zh-CN" altLang="en-US" sz="4000" b="0" cap="none" spc="0" dirty="0">
                <a:ln w="0"/>
                <a:solidFill>
                  <a:schemeClr val="tx1"/>
                </a:solidFill>
                <a:effectLst>
                  <a:outerShdw blurRad="38100" dist="19050" dir="2700000" algn="tl" rotWithShape="0">
                    <a:schemeClr val="dk1">
                      <a:alpha val="40000"/>
                    </a:schemeClr>
                  </a:outerShdw>
                </a:effectLst>
                <a:latin typeface="汉仪大黑简" panose="02010600030101010101" charset="-122"/>
                <a:ea typeface="汉仪大黑简" panose="02010600030101010101" charset="-122"/>
              </a:rPr>
              <a:t>算法结构</a:t>
            </a:r>
            <a:r>
              <a:rPr lang="en-US" altLang="zh-CN" sz="4000" b="0" cap="none" spc="0" dirty="0">
                <a:ln w="0"/>
                <a:solidFill>
                  <a:schemeClr val="tx1"/>
                </a:solidFill>
                <a:effectLst>
                  <a:outerShdw blurRad="38100" dist="19050" dir="2700000" algn="tl" rotWithShape="0">
                    <a:schemeClr val="dk1">
                      <a:alpha val="40000"/>
                    </a:schemeClr>
                  </a:outerShdw>
                </a:effectLst>
                <a:latin typeface="汉仪大黑简" panose="02010600030101010101" charset="-122"/>
                <a:ea typeface="汉仪大黑简" panose="02010600030101010101" charset="-122"/>
              </a:rPr>
              <a:t>&amp;</a:t>
            </a:r>
            <a:r>
              <a:rPr lang="zh-CN" altLang="en-US" sz="4000" b="0" cap="none" spc="0" dirty="0">
                <a:ln w="0"/>
                <a:solidFill>
                  <a:schemeClr val="tx1"/>
                </a:solidFill>
                <a:effectLst>
                  <a:outerShdw blurRad="38100" dist="19050" dir="2700000" algn="tl" rotWithShape="0">
                    <a:schemeClr val="dk1">
                      <a:alpha val="40000"/>
                    </a:schemeClr>
                  </a:outerShdw>
                </a:effectLst>
                <a:latin typeface="汉仪大黑简" panose="02010600030101010101" charset="-122"/>
                <a:ea typeface="汉仪大黑简" panose="02010600030101010101" charset="-122"/>
              </a:rPr>
              <a:t>网络结构</a:t>
            </a:r>
          </a:p>
        </p:txBody>
      </p:sp>
      <p:cxnSp>
        <p:nvCxnSpPr>
          <p:cNvPr id="16" name="直接连接符 15">
            <a:extLst>
              <a:ext uri="{FF2B5EF4-FFF2-40B4-BE49-F238E27FC236}">
                <a16:creationId xmlns:a16="http://schemas.microsoft.com/office/drawing/2014/main" id="{E5C462D0-A2DC-929E-5FB8-A77B0609C084}"/>
              </a:ext>
            </a:extLst>
          </p:cNvPr>
          <p:cNvCxnSpPr>
            <a:cxnSpLocks/>
          </p:cNvCxnSpPr>
          <p:nvPr/>
        </p:nvCxnSpPr>
        <p:spPr>
          <a:xfrm>
            <a:off x="7118350" y="3925229"/>
            <a:ext cx="4546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80114E41-22B5-04EA-2F16-5DAEA5415E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345" y="424295"/>
            <a:ext cx="1091615" cy="1480705"/>
          </a:xfrm>
          <a:prstGeom prst="rect">
            <a:avLst/>
          </a:prstGeom>
        </p:spPr>
      </p:pic>
    </p:spTree>
    <p:extLst>
      <p:ext uri="{BB962C8B-B14F-4D97-AF65-F5344CB8AC3E}">
        <p14:creationId xmlns:p14="http://schemas.microsoft.com/office/powerpoint/2010/main" val="2959019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634" y="402478"/>
            <a:ext cx="858731" cy="1164814"/>
          </a:xfrm>
          <a:prstGeom prst="rect">
            <a:avLst/>
          </a:prstGeom>
        </p:spPr>
      </p:pic>
      <p:pic>
        <p:nvPicPr>
          <p:cNvPr id="2" name="图片 1">
            <a:extLst>
              <a:ext uri="{FF2B5EF4-FFF2-40B4-BE49-F238E27FC236}">
                <a16:creationId xmlns:a16="http://schemas.microsoft.com/office/drawing/2014/main" id="{72A6CC2A-24A9-7FB2-160D-8ECADA6CA080}"/>
              </a:ext>
            </a:extLst>
          </p:cNvPr>
          <p:cNvPicPr>
            <a:picLocks noChangeAspect="1"/>
          </p:cNvPicPr>
          <p:nvPr/>
        </p:nvPicPr>
        <p:blipFill>
          <a:blip r:embed="rId4"/>
          <a:stretch>
            <a:fillRect/>
          </a:stretch>
        </p:blipFill>
        <p:spPr>
          <a:xfrm>
            <a:off x="296629" y="1638886"/>
            <a:ext cx="5224271" cy="1839852"/>
          </a:xfrm>
          <a:prstGeom prst="rect">
            <a:avLst/>
          </a:prstGeom>
        </p:spPr>
      </p:pic>
      <p:pic>
        <p:nvPicPr>
          <p:cNvPr id="5" name="图片 4">
            <a:extLst>
              <a:ext uri="{FF2B5EF4-FFF2-40B4-BE49-F238E27FC236}">
                <a16:creationId xmlns:a16="http://schemas.microsoft.com/office/drawing/2014/main" id="{4CF9080F-0120-19C7-72BC-3A3CDC80BF33}"/>
              </a:ext>
            </a:extLst>
          </p:cNvPr>
          <p:cNvPicPr>
            <a:picLocks noChangeAspect="1"/>
          </p:cNvPicPr>
          <p:nvPr/>
        </p:nvPicPr>
        <p:blipFill>
          <a:blip r:embed="rId5"/>
          <a:stretch>
            <a:fillRect/>
          </a:stretch>
        </p:blipFill>
        <p:spPr>
          <a:xfrm>
            <a:off x="296628" y="3478738"/>
            <a:ext cx="5224271" cy="2688963"/>
          </a:xfrm>
          <a:prstGeom prst="rect">
            <a:avLst/>
          </a:prstGeom>
        </p:spPr>
      </p:pic>
      <p:sp>
        <p:nvSpPr>
          <p:cNvPr id="10" name="卷形: 垂直 9">
            <a:extLst>
              <a:ext uri="{FF2B5EF4-FFF2-40B4-BE49-F238E27FC236}">
                <a16:creationId xmlns:a16="http://schemas.microsoft.com/office/drawing/2014/main" id="{A4C5B0A0-3F53-DC6E-12E5-B416AB7F8333}"/>
              </a:ext>
            </a:extLst>
          </p:cNvPr>
          <p:cNvSpPr/>
          <p:nvPr/>
        </p:nvSpPr>
        <p:spPr>
          <a:xfrm>
            <a:off x="6671101" y="1505960"/>
            <a:ext cx="5148236" cy="4899528"/>
          </a:xfrm>
          <a:prstGeom prst="verticalScroll">
            <a:avLst>
              <a:gd name="adj" fmla="val 6273"/>
            </a:avLst>
          </a:prstGeom>
          <a:solidFill>
            <a:schemeClr val="bg2">
              <a:lumMod val="75000"/>
              <a:alpha val="78000"/>
            </a:schemeClr>
          </a:solid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200" dirty="0">
                <a:solidFill>
                  <a:srgbClr val="FFFF00"/>
                </a:solidFill>
                <a:latin typeface="汉仪尚巍手书W" panose="02010600030101010101" charset="-122"/>
                <a:ea typeface="汉仪尚巍手书W" panose="02010600030101010101" charset="-122"/>
              </a:rPr>
              <a:t>Yolo(You Only Look Once)</a:t>
            </a:r>
            <a:r>
              <a:rPr lang="zh-CN" altLang="en-US" sz="2200" dirty="0">
                <a:solidFill>
                  <a:srgbClr val="FFFF00"/>
                </a:solidFill>
                <a:latin typeface="汉仪尚巍手书W" panose="02010600030101010101" charset="-122"/>
                <a:ea typeface="汉仪尚巍手书W" panose="02010600030101010101" charset="-122"/>
              </a:rPr>
              <a:t>是一种</a:t>
            </a:r>
            <a:r>
              <a:rPr lang="en-US" altLang="zh-CN" sz="2200" dirty="0">
                <a:solidFill>
                  <a:srgbClr val="FFFF00"/>
                </a:solidFill>
                <a:latin typeface="汉仪尚巍手书W" panose="02010600030101010101" charset="-122"/>
                <a:ea typeface="汉仪尚巍手书W" panose="02010600030101010101" charset="-122"/>
              </a:rPr>
              <a:t>one-stage</a:t>
            </a:r>
            <a:r>
              <a:rPr lang="zh-CN" altLang="en-US" sz="2200" dirty="0">
                <a:solidFill>
                  <a:srgbClr val="FFFF00"/>
                </a:solidFill>
                <a:latin typeface="汉仪尚巍手书W" panose="02010600030101010101" charset="-122"/>
                <a:ea typeface="汉仪尚巍手书W" panose="02010600030101010101" charset="-122"/>
              </a:rPr>
              <a:t>目标检测算法，即仅需要 “看” 一次就可以识别出图片中物体的</a:t>
            </a:r>
            <a:r>
              <a:rPr lang="en-US" altLang="zh-CN" sz="2200" dirty="0">
                <a:solidFill>
                  <a:srgbClr val="FFFF00"/>
                </a:solidFill>
                <a:latin typeface="汉仪尚巍手书W" panose="02010600030101010101" charset="-122"/>
                <a:ea typeface="汉仪尚巍手书W" panose="02010600030101010101" charset="-122"/>
              </a:rPr>
              <a:t>class</a:t>
            </a:r>
            <a:r>
              <a:rPr lang="zh-CN" altLang="en-US" sz="2200" dirty="0">
                <a:solidFill>
                  <a:srgbClr val="FFFF00"/>
                </a:solidFill>
                <a:latin typeface="汉仪尚巍手书W" panose="02010600030101010101" charset="-122"/>
                <a:ea typeface="汉仪尚巍手书W" panose="02010600030101010101" charset="-122"/>
              </a:rPr>
              <a:t>类别和边界框。其中，</a:t>
            </a:r>
            <a:r>
              <a:rPr lang="en-US" altLang="zh-CN" sz="2200" dirty="0">
                <a:solidFill>
                  <a:srgbClr val="FFFF00"/>
                </a:solidFill>
                <a:latin typeface="汉仪尚巍手书W" panose="02010600030101010101" charset="-122"/>
                <a:ea typeface="汉仪尚巍手书W" panose="02010600030101010101" charset="-122"/>
              </a:rPr>
              <a:t>Yolov5s</a:t>
            </a:r>
            <a:r>
              <a:rPr lang="zh-CN" altLang="en-US" sz="2200" dirty="0">
                <a:solidFill>
                  <a:srgbClr val="FFFF00"/>
                </a:solidFill>
                <a:latin typeface="汉仪尚巍手书W" panose="02010600030101010101" charset="-122"/>
                <a:ea typeface="汉仪尚巍手书W" panose="02010600030101010101" charset="-122"/>
              </a:rPr>
              <a:t>是深度最浅、特征图宽度最小的网络，速度最快，</a:t>
            </a:r>
            <a:r>
              <a:rPr lang="en-US" altLang="zh-CN" sz="2200" dirty="0">
                <a:solidFill>
                  <a:srgbClr val="FFFF00"/>
                </a:solidFill>
                <a:latin typeface="汉仪尚巍手书W" panose="02010600030101010101" charset="-122"/>
                <a:ea typeface="汉仪尚巍手书W" panose="02010600030101010101" charset="-122"/>
              </a:rPr>
              <a:t>AP</a:t>
            </a:r>
            <a:r>
              <a:rPr lang="zh-CN" altLang="en-US" sz="2200" dirty="0">
                <a:solidFill>
                  <a:srgbClr val="FFFF00"/>
                </a:solidFill>
                <a:latin typeface="汉仪尚巍手书W" panose="02010600030101010101" charset="-122"/>
                <a:ea typeface="汉仪尚巍手书W" panose="02010600030101010101" charset="-122"/>
              </a:rPr>
              <a:t>精度也最低。其它的三种网络，在</a:t>
            </a:r>
            <a:r>
              <a:rPr lang="en-US" altLang="zh-CN" sz="2200" dirty="0">
                <a:solidFill>
                  <a:srgbClr val="FFFF00"/>
                </a:solidFill>
                <a:latin typeface="汉仪尚巍手书W" panose="02010600030101010101" charset="-122"/>
                <a:ea typeface="汉仪尚巍手书W" panose="02010600030101010101" charset="-122"/>
              </a:rPr>
              <a:t>Yolov5s</a:t>
            </a:r>
            <a:r>
              <a:rPr lang="zh-CN" altLang="en-US" sz="2200" dirty="0">
                <a:solidFill>
                  <a:srgbClr val="FFFF00"/>
                </a:solidFill>
                <a:latin typeface="汉仪尚巍手书W" panose="02010600030101010101" charset="-122"/>
                <a:ea typeface="汉仪尚巍手书W" panose="02010600030101010101" charset="-122"/>
              </a:rPr>
              <a:t>基础上，不断加深加宽，</a:t>
            </a:r>
            <a:r>
              <a:rPr lang="en-US" altLang="zh-CN" sz="2200" dirty="0">
                <a:solidFill>
                  <a:srgbClr val="FFFF00"/>
                </a:solidFill>
                <a:latin typeface="汉仪尚巍手书W" panose="02010600030101010101" charset="-122"/>
                <a:ea typeface="汉仪尚巍手书W" panose="02010600030101010101" charset="-122"/>
              </a:rPr>
              <a:t>AP</a:t>
            </a:r>
            <a:r>
              <a:rPr lang="zh-CN" altLang="en-US" sz="2200" dirty="0">
                <a:solidFill>
                  <a:srgbClr val="FFFF00"/>
                </a:solidFill>
                <a:latin typeface="汉仪尚巍手书W" panose="02010600030101010101" charset="-122"/>
                <a:ea typeface="汉仪尚巍手书W" panose="02010600030101010101" charset="-122"/>
              </a:rPr>
              <a:t>精度也不断提升，但速度的消耗也在不断增加。</a:t>
            </a:r>
          </a:p>
        </p:txBody>
      </p:sp>
    </p:spTree>
    <p:extLst>
      <p:ext uri="{BB962C8B-B14F-4D97-AF65-F5344CB8AC3E}">
        <p14:creationId xmlns:p14="http://schemas.microsoft.com/office/powerpoint/2010/main" val="655776936"/>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2010600030101010101" charset="-122"/>
                <a:ea typeface="汉仪尚巍手书W" panose="02010600030101010101" charset="-122"/>
              </a:endParaRPr>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2010600030101010101" charset="-122"/>
                <a:ea typeface="汉仪尚巍手书W" panose="02010600030101010101" charset="-122"/>
              </a:endParaRPr>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2010600030101010101" charset="-122"/>
                <a:ea typeface="汉仪尚巍手书W" panose="02010600030101010101" charset="-122"/>
              </a:endParaRPr>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2010600030101010101" charset="-122"/>
                <a:ea typeface="汉仪尚巍手书W" panose="02010600030101010101" charset="-122"/>
              </a:endParaRPr>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2010600030101010101" charset="-122"/>
                <a:ea typeface="汉仪尚巍手书W" panose="02010600030101010101" charset="-122"/>
              </a:endParaRPr>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2010600030101010101" charset="-122"/>
                <a:ea typeface="汉仪尚巍手书W" panose="02010600030101010101" charset="-122"/>
              </a:endParaRPr>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2010600030101010101" charset="-122"/>
                <a:ea typeface="汉仪尚巍手书W" panose="02010600030101010101" charset="-122"/>
              </a:endParaRPr>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尚巍手书W" panose="02010600030101010101" charset="-122"/>
                <a:ea typeface="汉仪尚巍手书W" panose="02010600030101010101" charset="-122"/>
              </a:endParaRPr>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634" y="402478"/>
            <a:ext cx="858731" cy="1164814"/>
          </a:xfrm>
          <a:prstGeom prst="rect">
            <a:avLst/>
          </a:prstGeom>
        </p:spPr>
      </p:pic>
      <p:grpSp>
        <p:nvGrpSpPr>
          <p:cNvPr id="46" name="组合 45">
            <a:extLst>
              <a:ext uri="{FF2B5EF4-FFF2-40B4-BE49-F238E27FC236}">
                <a16:creationId xmlns:a16="http://schemas.microsoft.com/office/drawing/2014/main" id="{B87D657F-405C-4608-84DC-42F2A20226BD}"/>
              </a:ext>
            </a:extLst>
          </p:cNvPr>
          <p:cNvGrpSpPr/>
          <p:nvPr/>
        </p:nvGrpSpPr>
        <p:grpSpPr>
          <a:xfrm>
            <a:off x="818774" y="4126354"/>
            <a:ext cx="3946730" cy="2635923"/>
            <a:chOff x="545729" y="3853149"/>
            <a:chExt cx="3946730" cy="2635923"/>
          </a:xfrm>
        </p:grpSpPr>
        <p:grpSp>
          <p:nvGrpSpPr>
            <p:cNvPr id="17" name="组合 16">
              <a:extLst>
                <a:ext uri="{FF2B5EF4-FFF2-40B4-BE49-F238E27FC236}">
                  <a16:creationId xmlns:a16="http://schemas.microsoft.com/office/drawing/2014/main" id="{21607FED-E814-7F39-7C52-80E4BCC4AC6B}"/>
                </a:ext>
              </a:extLst>
            </p:cNvPr>
            <p:cNvGrpSpPr/>
            <p:nvPr/>
          </p:nvGrpSpPr>
          <p:grpSpPr>
            <a:xfrm>
              <a:off x="545729" y="3853149"/>
              <a:ext cx="3946730" cy="545654"/>
              <a:chOff x="1386168" y="2475810"/>
              <a:chExt cx="3946730" cy="545654"/>
            </a:xfrm>
          </p:grpSpPr>
          <p:sp>
            <p:nvSpPr>
              <p:cNvPr id="2" name="矩形: 圆角 1">
                <a:extLst>
                  <a:ext uri="{FF2B5EF4-FFF2-40B4-BE49-F238E27FC236}">
                    <a16:creationId xmlns:a16="http://schemas.microsoft.com/office/drawing/2014/main" id="{DC19F02C-B378-F984-A6C9-2B5B7D3CEA68}"/>
                  </a:ext>
                </a:extLst>
              </p:cNvPr>
              <p:cNvSpPr/>
              <p:nvPr/>
            </p:nvSpPr>
            <p:spPr>
              <a:xfrm>
                <a:off x="1386168" y="2475810"/>
                <a:ext cx="986938" cy="545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汉仪尚巍手书W" panose="02010600030101010101" charset="-122"/>
                    <a:ea typeface="汉仪尚巍手书W" panose="02010600030101010101" charset="-122"/>
                  </a:rPr>
                  <a:t>focus</a:t>
                </a:r>
                <a:endParaRPr lang="zh-CN" altLang="en-US" dirty="0">
                  <a:latin typeface="汉仪尚巍手书W" panose="02010600030101010101" charset="-122"/>
                  <a:ea typeface="汉仪尚巍手书W" panose="02010600030101010101" charset="-122"/>
                </a:endParaRPr>
              </a:p>
            </p:txBody>
          </p:sp>
          <p:sp>
            <p:nvSpPr>
              <p:cNvPr id="4" name="矩形: 圆角 3">
                <a:extLst>
                  <a:ext uri="{FF2B5EF4-FFF2-40B4-BE49-F238E27FC236}">
                    <a16:creationId xmlns:a16="http://schemas.microsoft.com/office/drawing/2014/main" id="{A632C4AC-0887-E4EE-E59E-198807A1E72E}"/>
                  </a:ext>
                </a:extLst>
              </p:cNvPr>
              <p:cNvSpPr/>
              <p:nvPr/>
            </p:nvSpPr>
            <p:spPr>
              <a:xfrm>
                <a:off x="2372595" y="2475810"/>
                <a:ext cx="986938" cy="545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汉仪尚巍手书W" panose="02010600030101010101" charset="-122"/>
                    <a:ea typeface="汉仪尚巍手书W" panose="02010600030101010101" charset="-122"/>
                  </a:rPr>
                  <a:t>CBL</a:t>
                </a:r>
                <a:endParaRPr lang="zh-CN" altLang="en-US" dirty="0">
                  <a:latin typeface="汉仪尚巍手书W" panose="02010600030101010101" charset="-122"/>
                  <a:ea typeface="汉仪尚巍手书W" panose="02010600030101010101" charset="-122"/>
                </a:endParaRPr>
              </a:p>
            </p:txBody>
          </p:sp>
          <p:sp>
            <p:nvSpPr>
              <p:cNvPr id="8" name="矩形: 圆角 7">
                <a:extLst>
                  <a:ext uri="{FF2B5EF4-FFF2-40B4-BE49-F238E27FC236}">
                    <a16:creationId xmlns:a16="http://schemas.microsoft.com/office/drawing/2014/main" id="{1B3B8129-D58B-B7D2-A7B0-D51A0F296BBD}"/>
                  </a:ext>
                </a:extLst>
              </p:cNvPr>
              <p:cNvSpPr/>
              <p:nvPr/>
            </p:nvSpPr>
            <p:spPr>
              <a:xfrm>
                <a:off x="4345960" y="2475810"/>
                <a:ext cx="986938" cy="545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汉仪尚巍手书W" panose="02010600030101010101" charset="-122"/>
                    <a:ea typeface="汉仪尚巍手书W" panose="02010600030101010101" charset="-122"/>
                  </a:rPr>
                  <a:t>CBL</a:t>
                </a:r>
                <a:endParaRPr lang="zh-CN" altLang="en-US" dirty="0">
                  <a:latin typeface="汉仪尚巍手书W" panose="02010600030101010101" charset="-122"/>
                  <a:ea typeface="汉仪尚巍手书W" panose="02010600030101010101" charset="-122"/>
                </a:endParaRPr>
              </a:p>
            </p:txBody>
          </p:sp>
          <p:sp>
            <p:nvSpPr>
              <p:cNvPr id="10" name="矩形: 圆角 9">
                <a:extLst>
                  <a:ext uri="{FF2B5EF4-FFF2-40B4-BE49-F238E27FC236}">
                    <a16:creationId xmlns:a16="http://schemas.microsoft.com/office/drawing/2014/main" id="{8F2D4217-B0A4-1F16-BFED-99AABD39E3DD}"/>
                  </a:ext>
                </a:extLst>
              </p:cNvPr>
              <p:cNvSpPr/>
              <p:nvPr/>
            </p:nvSpPr>
            <p:spPr>
              <a:xfrm>
                <a:off x="3359533" y="2475810"/>
                <a:ext cx="986938" cy="545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汉仪尚巍手书W" panose="02010600030101010101" charset="-122"/>
                    <a:ea typeface="汉仪尚巍手书W" panose="02010600030101010101" charset="-122"/>
                  </a:rPr>
                  <a:t>CSP1_1</a:t>
                </a:r>
                <a:endParaRPr lang="zh-CN" altLang="en-US" dirty="0">
                  <a:latin typeface="汉仪尚巍手书W" panose="02010600030101010101" charset="-122"/>
                  <a:ea typeface="汉仪尚巍手书W" panose="02010600030101010101" charset="-122"/>
                </a:endParaRPr>
              </a:p>
            </p:txBody>
          </p:sp>
        </p:grpSp>
        <p:sp>
          <p:nvSpPr>
            <p:cNvPr id="11" name="矩形: 圆角 10">
              <a:extLst>
                <a:ext uri="{FF2B5EF4-FFF2-40B4-BE49-F238E27FC236}">
                  <a16:creationId xmlns:a16="http://schemas.microsoft.com/office/drawing/2014/main" id="{FE04776E-B101-8441-79CB-33CBCFB11202}"/>
                </a:ext>
              </a:extLst>
            </p:cNvPr>
            <p:cNvSpPr/>
            <p:nvPr/>
          </p:nvSpPr>
          <p:spPr>
            <a:xfrm>
              <a:off x="2519094" y="4992442"/>
              <a:ext cx="986938" cy="545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汉仪尚巍手书W" panose="02010600030101010101" charset="-122"/>
                  <a:ea typeface="汉仪尚巍手书W" panose="02010600030101010101" charset="-122"/>
                </a:rPr>
                <a:t>CSP1_3</a:t>
              </a:r>
              <a:endParaRPr lang="zh-CN" altLang="en-US" dirty="0">
                <a:latin typeface="汉仪尚巍手书W" panose="02010600030101010101" charset="-122"/>
                <a:ea typeface="汉仪尚巍手书W" panose="02010600030101010101" charset="-122"/>
              </a:endParaRPr>
            </a:p>
          </p:txBody>
        </p:sp>
        <p:sp>
          <p:nvSpPr>
            <p:cNvPr id="12" name="矩形: 圆角 11">
              <a:extLst>
                <a:ext uri="{FF2B5EF4-FFF2-40B4-BE49-F238E27FC236}">
                  <a16:creationId xmlns:a16="http://schemas.microsoft.com/office/drawing/2014/main" id="{D1A2B4C8-1342-3899-BD09-FF7E968F3AB1}"/>
                </a:ext>
              </a:extLst>
            </p:cNvPr>
            <p:cNvSpPr/>
            <p:nvPr/>
          </p:nvSpPr>
          <p:spPr>
            <a:xfrm>
              <a:off x="1532156" y="5943418"/>
              <a:ext cx="986938" cy="545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汉仪尚巍手书W" panose="02010600030101010101" charset="-122"/>
                  <a:ea typeface="汉仪尚巍手书W" panose="02010600030101010101" charset="-122"/>
                </a:rPr>
                <a:t>CBL</a:t>
              </a:r>
              <a:endParaRPr lang="zh-CN" altLang="en-US" dirty="0">
                <a:latin typeface="汉仪尚巍手书W" panose="02010600030101010101" charset="-122"/>
                <a:ea typeface="汉仪尚巍手书W" panose="02010600030101010101" charset="-122"/>
              </a:endParaRPr>
            </a:p>
          </p:txBody>
        </p:sp>
        <p:sp>
          <p:nvSpPr>
            <p:cNvPr id="13" name="矩形: 圆角 12">
              <a:extLst>
                <a:ext uri="{FF2B5EF4-FFF2-40B4-BE49-F238E27FC236}">
                  <a16:creationId xmlns:a16="http://schemas.microsoft.com/office/drawing/2014/main" id="{0A641066-F592-AD0F-47B6-CED7801A65BF}"/>
                </a:ext>
              </a:extLst>
            </p:cNvPr>
            <p:cNvSpPr/>
            <p:nvPr/>
          </p:nvSpPr>
          <p:spPr>
            <a:xfrm>
              <a:off x="2519094" y="5943418"/>
              <a:ext cx="986938" cy="545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汉仪尚巍手书W" panose="02010600030101010101" charset="-122"/>
                  <a:ea typeface="汉仪尚巍手书W" panose="02010600030101010101" charset="-122"/>
                </a:rPr>
                <a:t>SPP</a:t>
              </a:r>
              <a:endParaRPr lang="zh-CN" altLang="en-US" dirty="0">
                <a:latin typeface="汉仪尚巍手书W" panose="02010600030101010101" charset="-122"/>
                <a:ea typeface="汉仪尚巍手书W" panose="02010600030101010101" charset="-122"/>
              </a:endParaRPr>
            </a:p>
          </p:txBody>
        </p:sp>
        <p:sp>
          <p:nvSpPr>
            <p:cNvPr id="14" name="矩形: 圆角 13">
              <a:extLst>
                <a:ext uri="{FF2B5EF4-FFF2-40B4-BE49-F238E27FC236}">
                  <a16:creationId xmlns:a16="http://schemas.microsoft.com/office/drawing/2014/main" id="{FD4AA035-7C2A-62BD-31B6-02365CBCADA2}"/>
                </a:ext>
              </a:extLst>
            </p:cNvPr>
            <p:cNvSpPr/>
            <p:nvPr/>
          </p:nvSpPr>
          <p:spPr>
            <a:xfrm>
              <a:off x="1532156" y="4992442"/>
              <a:ext cx="986938" cy="5456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汉仪尚巍手书W" panose="02010600030101010101" charset="-122"/>
                  <a:ea typeface="汉仪尚巍手书W" panose="02010600030101010101" charset="-122"/>
                </a:rPr>
                <a:t>CBL</a:t>
              </a:r>
              <a:endParaRPr lang="zh-CN" altLang="en-US" dirty="0">
                <a:latin typeface="汉仪尚巍手书W" panose="02010600030101010101" charset="-122"/>
                <a:ea typeface="汉仪尚巍手书W" panose="02010600030101010101" charset="-122"/>
              </a:endParaRPr>
            </a:p>
          </p:txBody>
        </p:sp>
        <p:cxnSp>
          <p:nvCxnSpPr>
            <p:cNvPr id="22" name="连接符: 曲线 21">
              <a:extLst>
                <a:ext uri="{FF2B5EF4-FFF2-40B4-BE49-F238E27FC236}">
                  <a16:creationId xmlns:a16="http://schemas.microsoft.com/office/drawing/2014/main" id="{8BDD3A9E-0A10-1ED5-1A65-740DD136371B}"/>
                </a:ext>
              </a:extLst>
            </p:cNvPr>
            <p:cNvCxnSpPr>
              <a:stCxn id="8" idx="3"/>
              <a:endCxn id="14" idx="1"/>
            </p:cNvCxnSpPr>
            <p:nvPr/>
          </p:nvCxnSpPr>
          <p:spPr>
            <a:xfrm flipH="1">
              <a:off x="1532156" y="4125976"/>
              <a:ext cx="2960303" cy="1139293"/>
            </a:xfrm>
            <a:prstGeom prst="curvedConnector5">
              <a:avLst>
                <a:gd name="adj1" fmla="val -7722"/>
                <a:gd name="adj2" fmla="val 50000"/>
                <a:gd name="adj3" fmla="val 107722"/>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EC90EA93-EC67-7058-D24E-7E68AD62F66B}"/>
                </a:ext>
              </a:extLst>
            </p:cNvPr>
            <p:cNvCxnSpPr>
              <a:cxnSpLocks/>
              <a:stCxn id="11" idx="3"/>
              <a:endCxn id="12" idx="1"/>
            </p:cNvCxnSpPr>
            <p:nvPr/>
          </p:nvCxnSpPr>
          <p:spPr>
            <a:xfrm flipH="1">
              <a:off x="1532156" y="5265269"/>
              <a:ext cx="1973876" cy="950976"/>
            </a:xfrm>
            <a:prstGeom prst="curvedConnector5">
              <a:avLst>
                <a:gd name="adj1" fmla="val -11581"/>
                <a:gd name="adj2" fmla="val 50000"/>
                <a:gd name="adj3" fmla="val 11158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矩形: 圆角 25">
            <a:extLst>
              <a:ext uri="{FF2B5EF4-FFF2-40B4-BE49-F238E27FC236}">
                <a16:creationId xmlns:a16="http://schemas.microsoft.com/office/drawing/2014/main" id="{86EB7004-9072-AF72-CF14-CABC25E7F45B}"/>
              </a:ext>
            </a:extLst>
          </p:cNvPr>
          <p:cNvSpPr/>
          <p:nvPr/>
        </p:nvSpPr>
        <p:spPr>
          <a:xfrm>
            <a:off x="2343386" y="1030774"/>
            <a:ext cx="1117600" cy="58637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汉仪尚巍手书W" panose="02010600030101010101" charset="-122"/>
                <a:ea typeface="汉仪尚巍手书W" panose="02010600030101010101" charset="-122"/>
              </a:rPr>
              <a:t>输入端</a:t>
            </a:r>
          </a:p>
        </p:txBody>
      </p:sp>
      <p:sp>
        <p:nvSpPr>
          <p:cNvPr id="35" name="文本框 34">
            <a:extLst>
              <a:ext uri="{FF2B5EF4-FFF2-40B4-BE49-F238E27FC236}">
                <a16:creationId xmlns:a16="http://schemas.microsoft.com/office/drawing/2014/main" id="{649CCD92-8FA0-80D7-CA0C-2D064EEE96BC}"/>
              </a:ext>
            </a:extLst>
          </p:cNvPr>
          <p:cNvSpPr txBox="1"/>
          <p:nvPr/>
        </p:nvSpPr>
        <p:spPr>
          <a:xfrm>
            <a:off x="6095999" y="3718679"/>
            <a:ext cx="6096000" cy="3139321"/>
          </a:xfrm>
          <a:prstGeom prst="rect">
            <a:avLst/>
          </a:prstGeom>
          <a:noFill/>
        </p:spPr>
        <p:txBody>
          <a:bodyPr wrap="square">
            <a:spAutoFit/>
          </a:bodyPr>
          <a:lstStyle/>
          <a:p>
            <a:r>
              <a:rPr lang="en-US" altLang="zh-CN" b="1" dirty="0">
                <a:solidFill>
                  <a:schemeClr val="bg2">
                    <a:lumMod val="50000"/>
                  </a:schemeClr>
                </a:solidFill>
                <a:latin typeface="华文中宋" panose="02010600040101010101" pitchFamily="2" charset="-122"/>
                <a:ea typeface="华文中宋" panose="02010600040101010101" pitchFamily="2" charset="-122"/>
              </a:rPr>
              <a:t>Backbone(</a:t>
            </a:r>
            <a:r>
              <a:rPr lang="en-US" altLang="zh-CN" b="1" dirty="0" err="1">
                <a:solidFill>
                  <a:schemeClr val="bg2">
                    <a:lumMod val="50000"/>
                  </a:schemeClr>
                </a:solidFill>
                <a:latin typeface="华文中宋" panose="02010600040101010101" pitchFamily="2" charset="-122"/>
                <a:ea typeface="华文中宋" panose="02010600040101010101" pitchFamily="2" charset="-122"/>
              </a:rPr>
              <a:t>BottleNeckCSP</a:t>
            </a:r>
            <a:r>
              <a:rPr lang="zh-CN" altLang="en-US" b="1" dirty="0">
                <a:solidFill>
                  <a:schemeClr val="bg2">
                    <a:lumMod val="50000"/>
                  </a:schemeClr>
                </a:solidFill>
                <a:latin typeface="华文中宋" panose="02010600040101010101" pitchFamily="2" charset="-122"/>
                <a:ea typeface="华文中宋" panose="02010600040101010101" pitchFamily="2" charset="-122"/>
              </a:rPr>
              <a:t>结构</a:t>
            </a:r>
            <a:r>
              <a:rPr lang="en-US" altLang="zh-CN" b="1" dirty="0">
                <a:solidFill>
                  <a:schemeClr val="bg2">
                    <a:lumMod val="50000"/>
                  </a:schemeClr>
                </a:solidFill>
                <a:latin typeface="华文中宋" panose="02010600040101010101" pitchFamily="2" charset="-122"/>
                <a:ea typeface="华文中宋" panose="02010600040101010101" pitchFamily="2" charset="-122"/>
              </a:rPr>
              <a:t>)</a:t>
            </a:r>
            <a:r>
              <a:rPr lang="zh-CN" altLang="en-US" dirty="0"/>
              <a:t>：</a:t>
            </a:r>
            <a:r>
              <a:rPr lang="zh-CN" altLang="en-US" dirty="0">
                <a:latin typeface="宋体" panose="02010600030101010101" pitchFamily="2" charset="-122"/>
                <a:ea typeface="宋体" panose="02010600030101010101" pitchFamily="2" charset="-122"/>
              </a:rPr>
              <a:t>由</a:t>
            </a:r>
            <a:r>
              <a:rPr lang="en-US" altLang="zh-CN" dirty="0">
                <a:latin typeface="宋体" panose="02010600030101010101" pitchFamily="2" charset="-122"/>
                <a:ea typeface="宋体" panose="02010600030101010101" pitchFamily="2" charset="-122"/>
              </a:rPr>
              <a:t>Focus</a:t>
            </a:r>
            <a:r>
              <a:rPr lang="zh-CN" altLang="en-US" dirty="0">
                <a:latin typeface="宋体" panose="02010600030101010101" pitchFamily="2" charset="-122"/>
                <a:ea typeface="宋体" panose="02010600030101010101" pitchFamily="2" charset="-122"/>
              </a:rPr>
              <a:t>结构、三组</a:t>
            </a:r>
            <a:r>
              <a:rPr lang="en-US" altLang="zh-CN" dirty="0">
                <a:latin typeface="宋体" panose="02010600030101010101" pitchFamily="2" charset="-122"/>
                <a:ea typeface="宋体" panose="02010600030101010101" pitchFamily="2" charset="-122"/>
              </a:rPr>
              <a:t>CBL+CSP1_x</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CBL+SPP</a:t>
            </a:r>
            <a:r>
              <a:rPr lang="zh-CN" altLang="en-US" dirty="0">
                <a:latin typeface="宋体" panose="02010600030101010101" pitchFamily="2" charset="-122"/>
                <a:ea typeface="宋体" panose="02010600030101010101" pitchFamily="2" charset="-122"/>
              </a:rPr>
              <a:t>串行搭建。</a:t>
            </a: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en-US" altLang="zh-CN" b="1" dirty="0">
                <a:latin typeface="华文中宋" panose="02010600040101010101" pitchFamily="2" charset="-122"/>
                <a:ea typeface="华文中宋" panose="02010600040101010101" pitchFamily="2" charset="-122"/>
              </a:rPr>
              <a:t>CBL</a:t>
            </a:r>
            <a:r>
              <a:rPr lang="zh-CN" altLang="en-US" b="1" dirty="0">
                <a:latin typeface="华文中宋" panose="02010600040101010101" pitchFamily="2" charset="-122"/>
                <a:ea typeface="华文中宋" panose="02010600040101010101" pitchFamily="2" charset="-122"/>
              </a:rPr>
              <a:t>：</a:t>
            </a:r>
            <a:r>
              <a:rPr lang="zh-CN" altLang="en-US" dirty="0">
                <a:latin typeface="宋体" panose="02010600030101010101" pitchFamily="2" charset="-122"/>
                <a:ea typeface="宋体" panose="02010600030101010101" pitchFamily="2" charset="-122"/>
              </a:rPr>
              <a:t>由卷积</a:t>
            </a:r>
            <a:r>
              <a:rPr lang="en-US" altLang="zh-CN" dirty="0">
                <a:latin typeface="宋体" panose="02010600030101010101" pitchFamily="2" charset="-122"/>
                <a:ea typeface="宋体" panose="02010600030101010101" pitchFamily="2" charset="-122"/>
              </a:rPr>
              <a:t>Conv+</a:t>
            </a:r>
            <a:r>
              <a:rPr lang="zh-CN" altLang="en-US" dirty="0">
                <a:latin typeface="宋体" panose="02010600030101010101" pitchFamily="2" charset="-122"/>
                <a:ea typeface="宋体" panose="02010600030101010101" pitchFamily="2" charset="-122"/>
              </a:rPr>
              <a:t>批量归一化</a:t>
            </a:r>
            <a:r>
              <a:rPr lang="en-US" altLang="zh-CN" dirty="0">
                <a:latin typeface="宋体" panose="02010600030101010101" pitchFamily="2" charset="-122"/>
                <a:ea typeface="宋体" panose="02010600030101010101" pitchFamily="2" charset="-122"/>
              </a:rPr>
              <a:t>BN+</a:t>
            </a:r>
            <a:r>
              <a:rPr lang="zh-CN" altLang="en-US" dirty="0">
                <a:latin typeface="宋体" panose="02010600030101010101" pitchFamily="2" charset="-122"/>
                <a:ea typeface="宋体" panose="02010600030101010101" pitchFamily="2" charset="-122"/>
              </a:rPr>
              <a:t>激活函数</a:t>
            </a:r>
            <a:r>
              <a:rPr lang="en-US" altLang="zh-CN" dirty="0">
                <a:latin typeface="宋体" panose="02010600030101010101" pitchFamily="2" charset="-122"/>
                <a:ea typeface="宋体" panose="02010600030101010101" pitchFamily="2" charset="-122"/>
              </a:rPr>
              <a:t>Leaky </a:t>
            </a:r>
            <a:r>
              <a:rPr lang="en-US" altLang="zh-CN" dirty="0" err="1">
                <a:latin typeface="宋体" panose="02010600030101010101" pitchFamily="2" charset="-122"/>
                <a:ea typeface="宋体" panose="02010600030101010101" pitchFamily="2" charset="-122"/>
              </a:rPr>
              <a:t>Relu</a:t>
            </a:r>
            <a:r>
              <a:rPr lang="zh-CN" altLang="en-US" dirty="0">
                <a:latin typeface="宋体" panose="02010600030101010101" pitchFamily="2" charset="-122"/>
                <a:ea typeface="宋体" panose="02010600030101010101" pitchFamily="2" charset="-122"/>
              </a:rPr>
              <a:t>组成。</a:t>
            </a:r>
            <a:r>
              <a:rPr lang="en-US" altLang="zh-CN" dirty="0">
                <a:latin typeface="宋体" panose="02010600030101010101" pitchFamily="2" charset="-122"/>
                <a:ea typeface="宋体" panose="02010600030101010101" pitchFamily="2" charset="-122"/>
              </a:rPr>
              <a:t>Focus</a:t>
            </a:r>
            <a:r>
              <a:rPr lang="zh-CN" altLang="en-US" dirty="0">
                <a:latin typeface="宋体" panose="02010600030101010101" pitchFamily="2" charset="-122"/>
                <a:ea typeface="宋体" panose="02010600030101010101" pitchFamily="2" charset="-122"/>
              </a:rPr>
              <a:t>：对图像进行切片后再</a:t>
            </a:r>
            <a:r>
              <a:rPr lang="en-US" altLang="zh-CN" dirty="0" err="1">
                <a:latin typeface="宋体" panose="02010600030101010101" pitchFamily="2" charset="-122"/>
                <a:ea typeface="宋体" panose="02010600030101010101" pitchFamily="2" charset="-122"/>
              </a:rPr>
              <a:t>Concat</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en-US" altLang="zh-CN" b="1" dirty="0">
                <a:latin typeface="华文中宋" panose="02010600040101010101" pitchFamily="2" charset="-122"/>
                <a:ea typeface="华文中宋" panose="02010600040101010101" pitchFamily="2" charset="-122"/>
              </a:rPr>
              <a:t>CSP1_x</a:t>
            </a:r>
            <a:r>
              <a:rPr lang="zh-CN" altLang="en-US" b="1" dirty="0">
                <a:latin typeface="华文中宋" panose="02010600040101010101" pitchFamily="2" charset="-122"/>
                <a:ea typeface="华文中宋" panose="02010600040101010101" pitchFamily="2" charset="-122"/>
              </a:rPr>
              <a:t>：</a:t>
            </a:r>
            <a:r>
              <a:rPr lang="zh-CN" altLang="en-US" dirty="0">
                <a:latin typeface="宋体" panose="02010600030101010101" pitchFamily="2" charset="-122"/>
                <a:ea typeface="宋体" panose="02010600030101010101" pitchFamily="2" charset="-122"/>
              </a:rPr>
              <a:t>借鉴了</a:t>
            </a:r>
            <a:r>
              <a:rPr lang="en-US" altLang="zh-CN" dirty="0" err="1">
                <a:latin typeface="宋体" panose="02010600030101010101" pitchFamily="2" charset="-122"/>
                <a:ea typeface="宋体" panose="02010600030101010101" pitchFamily="2" charset="-122"/>
              </a:rPr>
              <a:t>CSPNet</a:t>
            </a:r>
            <a:r>
              <a:rPr lang="zh-CN" altLang="en-US" dirty="0">
                <a:latin typeface="宋体" panose="02010600030101010101" pitchFamily="2" charset="-122"/>
                <a:ea typeface="宋体" panose="02010600030101010101" pitchFamily="2" charset="-122"/>
              </a:rPr>
              <a:t>网络结构，由</a:t>
            </a:r>
            <a:r>
              <a:rPr lang="en-US" altLang="zh-CN" dirty="0">
                <a:latin typeface="宋体" panose="02010600030101010101" pitchFamily="2" charset="-122"/>
                <a:ea typeface="宋体" panose="02010600030101010101" pitchFamily="2" charset="-122"/>
              </a:rPr>
              <a:t>CBL</a:t>
            </a:r>
            <a:r>
              <a:rPr lang="zh-CN" altLang="en-US" dirty="0">
                <a:latin typeface="宋体" panose="02010600030101010101" pitchFamily="2" charset="-122"/>
                <a:ea typeface="宋体" panose="02010600030101010101" pitchFamily="2" charset="-122"/>
              </a:rPr>
              <a:t>模块、</a:t>
            </a:r>
            <a:r>
              <a:rPr lang="en-US" altLang="zh-CN" dirty="0">
                <a:latin typeface="宋体" panose="02010600030101010101" pitchFamily="2" charset="-122"/>
                <a:ea typeface="宋体" panose="02010600030101010101" pitchFamily="2" charset="-122"/>
              </a:rPr>
              <a:t>Res </a:t>
            </a:r>
            <a:r>
              <a:rPr lang="en-US" altLang="zh-CN" dirty="0" err="1">
                <a:latin typeface="宋体" panose="02010600030101010101" pitchFamily="2" charset="-122"/>
                <a:ea typeface="宋体" panose="02010600030101010101" pitchFamily="2" charset="-122"/>
              </a:rPr>
              <a:t>uint</a:t>
            </a:r>
            <a:r>
              <a:rPr lang="zh-CN" altLang="en-US" dirty="0">
                <a:latin typeface="宋体" panose="02010600030101010101" pitchFamily="2" charset="-122"/>
                <a:ea typeface="宋体" panose="02010600030101010101" pitchFamily="2" charset="-122"/>
              </a:rPr>
              <a:t>模块以及卷积层</a:t>
            </a:r>
            <a:r>
              <a:rPr lang="en-US" altLang="zh-CN" dirty="0" err="1">
                <a:latin typeface="宋体" panose="02010600030101010101" pitchFamily="2" charset="-122"/>
                <a:ea typeface="宋体" panose="02010600030101010101" pitchFamily="2" charset="-122"/>
              </a:rPr>
              <a:t>Concat</a:t>
            </a:r>
            <a:r>
              <a:rPr lang="zh-CN" altLang="en-US" dirty="0">
                <a:latin typeface="宋体" panose="02010600030101010101" pitchFamily="2" charset="-122"/>
                <a:ea typeface="宋体" panose="02010600030101010101" pitchFamily="2" charset="-122"/>
              </a:rPr>
              <a:t>组成，其中</a:t>
            </a:r>
            <a:r>
              <a:rPr lang="en-US" altLang="zh-CN" dirty="0">
                <a:latin typeface="宋体" panose="02010600030101010101" pitchFamily="2" charset="-122"/>
                <a:ea typeface="宋体" panose="02010600030101010101" pitchFamily="2" charset="-122"/>
              </a:rPr>
              <a:t>x</a:t>
            </a:r>
            <a:r>
              <a:rPr lang="zh-CN" altLang="en-US" dirty="0">
                <a:latin typeface="宋体" panose="02010600030101010101" pitchFamily="2" charset="-122"/>
                <a:ea typeface="宋体" panose="02010600030101010101" pitchFamily="2" charset="-122"/>
              </a:rPr>
              <a:t>表示有</a:t>
            </a:r>
            <a:r>
              <a:rPr lang="en-US" altLang="zh-CN" dirty="0">
                <a:latin typeface="宋体" panose="02010600030101010101" pitchFamily="2" charset="-122"/>
                <a:ea typeface="宋体" panose="02010600030101010101" pitchFamily="2" charset="-122"/>
              </a:rPr>
              <a:t>x</a:t>
            </a:r>
            <a:r>
              <a:rPr lang="zh-CN" altLang="en-US" dirty="0">
                <a:latin typeface="宋体" panose="02010600030101010101" pitchFamily="2" charset="-122"/>
                <a:ea typeface="宋体" panose="02010600030101010101" pitchFamily="2" charset="-122"/>
              </a:rPr>
              <a:t>个</a:t>
            </a:r>
            <a:r>
              <a:rPr lang="en-US" altLang="zh-CN" dirty="0">
                <a:latin typeface="宋体" panose="02010600030101010101" pitchFamily="2" charset="-122"/>
                <a:ea typeface="宋体" panose="02010600030101010101" pitchFamily="2" charset="-122"/>
              </a:rPr>
              <a:t>CSP1</a:t>
            </a:r>
            <a:r>
              <a:rPr lang="zh-CN" altLang="en-US" dirty="0">
                <a:latin typeface="宋体" panose="02010600030101010101" pitchFamily="2" charset="-122"/>
                <a:ea typeface="宋体" panose="02010600030101010101" pitchFamily="2" charset="-122"/>
              </a:rPr>
              <a:t>模块。</a:t>
            </a: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en-US" altLang="zh-CN" b="1" dirty="0">
                <a:latin typeface="华文中宋" panose="02010600040101010101" pitchFamily="2" charset="-122"/>
                <a:ea typeface="华文中宋" panose="02010600040101010101" pitchFamily="2" charset="-122"/>
              </a:rPr>
              <a:t>CSP2_x</a:t>
            </a:r>
            <a:r>
              <a:rPr lang="zh-CN" altLang="en-US" b="1" dirty="0">
                <a:latin typeface="华文中宋" panose="02010600040101010101" pitchFamily="2" charset="-122"/>
                <a:ea typeface="华文中宋" panose="02010600040101010101" pitchFamily="2" charset="-122"/>
              </a:rPr>
              <a:t>：</a:t>
            </a:r>
            <a:r>
              <a:rPr lang="zh-CN" altLang="en-US" dirty="0">
                <a:latin typeface="宋体" panose="02010600030101010101" pitchFamily="2" charset="-122"/>
                <a:ea typeface="宋体" panose="02010600030101010101" pitchFamily="2" charset="-122"/>
              </a:rPr>
              <a:t>不再使用</a:t>
            </a:r>
            <a:r>
              <a:rPr lang="en-US" altLang="zh-CN" dirty="0">
                <a:latin typeface="宋体" panose="02010600030101010101" pitchFamily="2" charset="-122"/>
                <a:ea typeface="宋体" panose="02010600030101010101" pitchFamily="2" charset="-122"/>
              </a:rPr>
              <a:t>Res unit</a:t>
            </a:r>
            <a:r>
              <a:rPr lang="zh-CN" altLang="en-US" dirty="0">
                <a:latin typeface="宋体" panose="02010600030101010101" pitchFamily="2" charset="-122"/>
                <a:ea typeface="宋体" panose="02010600030101010101" pitchFamily="2" charset="-122"/>
              </a:rPr>
              <a:t>，由卷积层</a:t>
            </a:r>
            <a:r>
              <a:rPr lang="en-US" altLang="zh-CN" dirty="0">
                <a:latin typeface="宋体" panose="02010600030101010101" pitchFamily="2" charset="-122"/>
                <a:ea typeface="宋体" panose="02010600030101010101" pitchFamily="2" charset="-122"/>
              </a:rPr>
              <a:t>CBL</a:t>
            </a:r>
            <a:r>
              <a:rPr lang="zh-CN" altLang="en-US" dirty="0">
                <a:latin typeface="宋体" panose="02010600030101010101" pitchFamily="2" charset="-122"/>
                <a:ea typeface="宋体" panose="02010600030101010101" pitchFamily="2" charset="-122"/>
              </a:rPr>
              <a:t>模块</a:t>
            </a:r>
            <a:r>
              <a:rPr lang="en-US" altLang="zh-CN" dirty="0" err="1">
                <a:latin typeface="宋体" panose="02010600030101010101" pitchFamily="2" charset="-122"/>
                <a:ea typeface="宋体" panose="02010600030101010101" pitchFamily="2" charset="-122"/>
              </a:rPr>
              <a:t>Concat</a:t>
            </a:r>
            <a:r>
              <a:rPr lang="zh-CN" altLang="en-US" dirty="0">
                <a:latin typeface="宋体" panose="02010600030101010101" pitchFamily="2" charset="-122"/>
                <a:ea typeface="宋体" panose="02010600030101010101" pitchFamily="2" charset="-122"/>
              </a:rPr>
              <a:t>组成。</a:t>
            </a: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en-US" altLang="zh-CN" b="1" dirty="0">
                <a:latin typeface="华文中宋" panose="02010600040101010101" pitchFamily="2" charset="-122"/>
                <a:ea typeface="华文中宋" panose="02010600040101010101" pitchFamily="2" charset="-122"/>
              </a:rPr>
              <a:t>SPP</a:t>
            </a:r>
            <a:r>
              <a:rPr lang="zh-CN" altLang="en-US" b="1" dirty="0">
                <a:latin typeface="华文中宋" panose="02010600040101010101" pitchFamily="2" charset="-122"/>
                <a:ea typeface="华文中宋" panose="02010600040101010101" pitchFamily="2" charset="-122"/>
              </a:rPr>
              <a:t>：</a:t>
            </a:r>
            <a:r>
              <a:rPr lang="zh-CN" altLang="en-US" dirty="0">
                <a:latin typeface="宋体" panose="02010600030101010101" pitchFamily="2" charset="-122"/>
                <a:ea typeface="宋体" panose="02010600030101010101" pitchFamily="2" charset="-122"/>
              </a:rPr>
              <a:t>采用</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5×5</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9×9</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13×13</a:t>
            </a:r>
            <a:r>
              <a:rPr lang="zh-CN" altLang="en-US" dirty="0">
                <a:latin typeface="宋体" panose="02010600030101010101" pitchFamily="2" charset="-122"/>
                <a:ea typeface="宋体" panose="02010600030101010101" pitchFamily="2" charset="-122"/>
              </a:rPr>
              <a:t>的最大池化的方式，进行多尺度融合</a:t>
            </a:r>
            <a:r>
              <a:rPr lang="zh-CN" altLang="en-US" dirty="0"/>
              <a:t>。</a:t>
            </a:r>
          </a:p>
        </p:txBody>
      </p:sp>
      <p:sp>
        <p:nvSpPr>
          <p:cNvPr id="39" name="文本框 38">
            <a:extLst>
              <a:ext uri="{FF2B5EF4-FFF2-40B4-BE49-F238E27FC236}">
                <a16:creationId xmlns:a16="http://schemas.microsoft.com/office/drawing/2014/main" id="{B2505DA1-648B-5BA6-1174-40092084DAA9}"/>
              </a:ext>
            </a:extLst>
          </p:cNvPr>
          <p:cNvSpPr txBox="1"/>
          <p:nvPr/>
        </p:nvSpPr>
        <p:spPr>
          <a:xfrm>
            <a:off x="6095999" y="1584368"/>
            <a:ext cx="6096000" cy="2031325"/>
          </a:xfrm>
          <a:prstGeom prst="rect">
            <a:avLst/>
          </a:prstGeom>
          <a:noFill/>
        </p:spPr>
        <p:txBody>
          <a:bodyPr wrap="square">
            <a:spAutoFit/>
          </a:bodyPr>
          <a:lstStyle/>
          <a:p>
            <a:r>
              <a:rPr lang="zh-CN" altLang="en-US" b="1" dirty="0">
                <a:solidFill>
                  <a:schemeClr val="bg2">
                    <a:lumMod val="50000"/>
                  </a:schemeClr>
                </a:solidFill>
                <a:latin typeface="华文中宋" panose="02010600040101010101" pitchFamily="2" charset="-122"/>
                <a:ea typeface="华文中宋" panose="02010600040101010101" pitchFamily="2" charset="-122"/>
              </a:rPr>
              <a:t>输入端</a:t>
            </a:r>
            <a:endParaRPr lang="en-US" altLang="zh-CN" b="1" dirty="0">
              <a:solidFill>
                <a:schemeClr val="bg2">
                  <a:lumMod val="50000"/>
                </a:schemeClr>
              </a:solidFill>
              <a:latin typeface="华文中宋" panose="02010600040101010101" pitchFamily="2" charset="-122"/>
              <a:ea typeface="华文中宋" panose="02010600040101010101" pitchFamily="2" charset="-122"/>
            </a:endParaRPr>
          </a:p>
          <a:p>
            <a:r>
              <a:rPr lang="zh-CN" altLang="en-US" dirty="0">
                <a:latin typeface="宋体" panose="02010600030101010101" pitchFamily="2" charset="-122"/>
                <a:ea typeface="宋体" panose="02010600030101010101" pitchFamily="2" charset="-122"/>
              </a:rPr>
              <a:t>主要对输入图片进行预处理。该网络输入图像大小为</a:t>
            </a:r>
            <a:r>
              <a:rPr lang="en-US" altLang="zh-CN" dirty="0">
                <a:latin typeface="宋体" panose="02010600030101010101" pitchFamily="2" charset="-122"/>
                <a:ea typeface="宋体" panose="02010600030101010101" pitchFamily="2" charset="-122"/>
              </a:rPr>
              <a:t>608*608</a:t>
            </a:r>
            <a:r>
              <a:rPr lang="zh-CN" altLang="en-US" dirty="0">
                <a:latin typeface="宋体" panose="02010600030101010101" pitchFamily="2" charset="-122"/>
                <a:ea typeface="宋体" panose="02010600030101010101" pitchFamily="2" charset="-122"/>
              </a:rPr>
              <a:t>，预处理主要是将输入图像缩放至网络的输入大小，并进行归一化等操作。在网络训练阶段，</a:t>
            </a:r>
            <a:r>
              <a:rPr lang="en-US" altLang="zh-CN" dirty="0">
                <a:latin typeface="宋体" panose="02010600030101010101" pitchFamily="2" charset="-122"/>
                <a:ea typeface="宋体" panose="02010600030101010101" pitchFamily="2" charset="-122"/>
              </a:rPr>
              <a:t>Yolov5</a:t>
            </a:r>
            <a:r>
              <a:rPr lang="zh-CN" altLang="en-US" dirty="0">
                <a:latin typeface="宋体" panose="02010600030101010101" pitchFamily="2" charset="-122"/>
                <a:ea typeface="宋体" panose="02010600030101010101" pitchFamily="2" charset="-122"/>
              </a:rPr>
              <a:t>与</a:t>
            </a:r>
            <a:r>
              <a:rPr lang="en-US" altLang="zh-CN" dirty="0">
                <a:latin typeface="宋体" panose="02010600030101010101" pitchFamily="2" charset="-122"/>
                <a:ea typeface="宋体" panose="02010600030101010101" pitchFamily="2" charset="-122"/>
              </a:rPr>
              <a:t>Yolov4</a:t>
            </a:r>
            <a:r>
              <a:rPr lang="zh-CN" altLang="en-US" dirty="0">
                <a:latin typeface="宋体" panose="02010600030101010101" pitchFamily="2" charset="-122"/>
                <a:ea typeface="宋体" panose="02010600030101010101" pitchFamily="2" charset="-122"/>
              </a:rPr>
              <a:t>同样使用了</a:t>
            </a:r>
            <a:r>
              <a:rPr lang="en-US" altLang="zh-CN" b="1" dirty="0">
                <a:solidFill>
                  <a:schemeClr val="bg2">
                    <a:lumMod val="50000"/>
                  </a:schemeClr>
                </a:solidFill>
                <a:latin typeface="华文中宋" panose="02010600040101010101" pitchFamily="2" charset="-122"/>
                <a:ea typeface="华文中宋" panose="02010600040101010101" pitchFamily="2" charset="-122"/>
              </a:rPr>
              <a:t>Mosaic</a:t>
            </a:r>
            <a:r>
              <a:rPr lang="zh-CN" altLang="en-US" b="1" dirty="0">
                <a:solidFill>
                  <a:schemeClr val="bg2">
                    <a:lumMod val="50000"/>
                  </a:schemeClr>
                </a:solidFill>
                <a:latin typeface="华文中宋" panose="02010600040101010101" pitchFamily="2" charset="-122"/>
                <a:ea typeface="华文中宋" panose="02010600040101010101" pitchFamily="2" charset="-122"/>
              </a:rPr>
              <a:t>数据增强</a:t>
            </a:r>
            <a:r>
              <a:rPr lang="zh-CN" altLang="en-US" dirty="0">
                <a:latin typeface="宋体" panose="02010600030101010101" pitchFamily="2" charset="-122"/>
                <a:ea typeface="宋体" panose="02010600030101010101" pitchFamily="2" charset="-122"/>
              </a:rPr>
              <a:t>操作以提升模型的训练速度和网络精度；并提出了一种自适应锚框计算与自适应图片缩放方法。</a:t>
            </a:r>
          </a:p>
        </p:txBody>
      </p:sp>
      <p:pic>
        <p:nvPicPr>
          <p:cNvPr id="41" name="图片 40">
            <a:extLst>
              <a:ext uri="{FF2B5EF4-FFF2-40B4-BE49-F238E27FC236}">
                <a16:creationId xmlns:a16="http://schemas.microsoft.com/office/drawing/2014/main" id="{C4F7CB50-4457-412A-1703-3AD604AF66C5}"/>
              </a:ext>
            </a:extLst>
          </p:cNvPr>
          <p:cNvPicPr preferRelativeResize="0">
            <a:picLocks/>
          </p:cNvPicPr>
          <p:nvPr/>
        </p:nvPicPr>
        <p:blipFill>
          <a:blip r:embed="rId4"/>
          <a:stretch>
            <a:fillRect/>
          </a:stretch>
        </p:blipFill>
        <p:spPr>
          <a:xfrm>
            <a:off x="160294" y="2218381"/>
            <a:ext cx="1800000" cy="1440000"/>
          </a:xfrm>
          <a:prstGeom prst="rect">
            <a:avLst/>
          </a:prstGeom>
        </p:spPr>
      </p:pic>
      <p:pic>
        <p:nvPicPr>
          <p:cNvPr id="43" name="图片 42">
            <a:extLst>
              <a:ext uri="{FF2B5EF4-FFF2-40B4-BE49-F238E27FC236}">
                <a16:creationId xmlns:a16="http://schemas.microsoft.com/office/drawing/2014/main" id="{E75F5531-F3F1-C826-E4C6-36227958D2B5}"/>
              </a:ext>
            </a:extLst>
          </p:cNvPr>
          <p:cNvPicPr preferRelativeResize="0">
            <a:picLocks/>
          </p:cNvPicPr>
          <p:nvPr/>
        </p:nvPicPr>
        <p:blipFill>
          <a:blip r:embed="rId5"/>
          <a:stretch>
            <a:fillRect/>
          </a:stretch>
        </p:blipFill>
        <p:spPr>
          <a:xfrm>
            <a:off x="2002186" y="2218381"/>
            <a:ext cx="1800000" cy="1440000"/>
          </a:xfrm>
          <a:prstGeom prst="rect">
            <a:avLst/>
          </a:prstGeom>
        </p:spPr>
      </p:pic>
      <p:pic>
        <p:nvPicPr>
          <p:cNvPr id="45" name="图片 44">
            <a:extLst>
              <a:ext uri="{FF2B5EF4-FFF2-40B4-BE49-F238E27FC236}">
                <a16:creationId xmlns:a16="http://schemas.microsoft.com/office/drawing/2014/main" id="{C615C92C-235E-2554-211D-9469D07847B5}"/>
              </a:ext>
            </a:extLst>
          </p:cNvPr>
          <p:cNvPicPr preferRelativeResize="0">
            <a:picLocks/>
          </p:cNvPicPr>
          <p:nvPr/>
        </p:nvPicPr>
        <p:blipFill>
          <a:blip r:embed="rId6"/>
          <a:stretch>
            <a:fillRect/>
          </a:stretch>
        </p:blipFill>
        <p:spPr>
          <a:xfrm>
            <a:off x="3865504" y="2218381"/>
            <a:ext cx="1800000" cy="1440000"/>
          </a:xfrm>
          <a:prstGeom prst="rect">
            <a:avLst/>
          </a:prstGeom>
        </p:spPr>
      </p:pic>
      <p:sp>
        <p:nvSpPr>
          <p:cNvPr id="47" name="箭头: 右 46">
            <a:extLst>
              <a:ext uri="{FF2B5EF4-FFF2-40B4-BE49-F238E27FC236}">
                <a16:creationId xmlns:a16="http://schemas.microsoft.com/office/drawing/2014/main" id="{7F16EB97-EEC0-960C-C767-F793835F82BF}"/>
              </a:ext>
            </a:extLst>
          </p:cNvPr>
          <p:cNvSpPr/>
          <p:nvPr/>
        </p:nvSpPr>
        <p:spPr>
          <a:xfrm rot="5400000">
            <a:off x="2588301" y="3814864"/>
            <a:ext cx="407676" cy="148170"/>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B3EBBD49-B942-AEB5-00F6-E8A55DAB78CE}"/>
              </a:ext>
            </a:extLst>
          </p:cNvPr>
          <p:cNvSpPr/>
          <p:nvPr/>
        </p:nvSpPr>
        <p:spPr>
          <a:xfrm rot="5400000">
            <a:off x="3081514" y="3814864"/>
            <a:ext cx="407676" cy="148170"/>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a:extLst>
              <a:ext uri="{FF2B5EF4-FFF2-40B4-BE49-F238E27FC236}">
                <a16:creationId xmlns:a16="http://schemas.microsoft.com/office/drawing/2014/main" id="{E7503A9E-E7AE-FEE3-8D62-7D3B084977B6}"/>
              </a:ext>
            </a:extLst>
          </p:cNvPr>
          <p:cNvSpPr/>
          <p:nvPr/>
        </p:nvSpPr>
        <p:spPr>
          <a:xfrm rot="5400000">
            <a:off x="2101172" y="3809834"/>
            <a:ext cx="407676" cy="148170"/>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右 49">
            <a:extLst>
              <a:ext uri="{FF2B5EF4-FFF2-40B4-BE49-F238E27FC236}">
                <a16:creationId xmlns:a16="http://schemas.microsoft.com/office/drawing/2014/main" id="{32DF8E64-E764-3E01-8357-F975A793E7CD}"/>
              </a:ext>
            </a:extLst>
          </p:cNvPr>
          <p:cNvSpPr/>
          <p:nvPr/>
        </p:nvSpPr>
        <p:spPr>
          <a:xfrm rot="5400000">
            <a:off x="2662386" y="1807194"/>
            <a:ext cx="407676" cy="148170"/>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4985665F-6B31-CB60-9241-734C9C532772}"/>
              </a:ext>
            </a:extLst>
          </p:cNvPr>
          <p:cNvSpPr/>
          <p:nvPr/>
        </p:nvSpPr>
        <p:spPr>
          <a:xfrm>
            <a:off x="946900" y="2384757"/>
            <a:ext cx="3888005" cy="1149876"/>
          </a:xfrm>
          <a:prstGeom prst="roundRect">
            <a:avLst/>
          </a:prstGeom>
          <a:solidFill>
            <a:srgbClr val="7030A0">
              <a:alpha val="8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FF00"/>
                </a:solidFill>
                <a:latin typeface="汉仪尚巍手书W" panose="02010600030101010101" charset="-122"/>
                <a:ea typeface="汉仪尚巍手书W" panose="02010600030101010101" charset="-122"/>
              </a:rPr>
              <a:t>随机选取四张图片进行放大剪裁旋转等操作，丰富数据集</a:t>
            </a:r>
          </a:p>
        </p:txBody>
      </p:sp>
      <p:sp>
        <p:nvSpPr>
          <p:cNvPr id="53" name="矩形 52">
            <a:extLst>
              <a:ext uri="{FF2B5EF4-FFF2-40B4-BE49-F238E27FC236}">
                <a16:creationId xmlns:a16="http://schemas.microsoft.com/office/drawing/2014/main" id="{23999ED3-B13D-1762-6A02-4106913C86FE}"/>
              </a:ext>
            </a:extLst>
          </p:cNvPr>
          <p:cNvSpPr/>
          <p:nvPr/>
        </p:nvSpPr>
        <p:spPr>
          <a:xfrm>
            <a:off x="7507123" y="1209710"/>
            <a:ext cx="3607917" cy="646331"/>
          </a:xfrm>
          <a:prstGeom prst="rect">
            <a:avLst/>
          </a:prstGeom>
          <a:noFill/>
        </p:spPr>
        <p:txBody>
          <a:bodyPr wrap="square" lIns="91440" tIns="45720" rIns="91440" bIns="45720">
            <a:spAutoFit/>
          </a:bodyPr>
          <a:lstStyle/>
          <a:p>
            <a:pPr algn="ctr"/>
            <a:r>
              <a:rPr lang="en-US" altLang="zh-CN" sz="3600" b="1" cap="none" spc="0" dirty="0">
                <a:ln w="22225">
                  <a:solidFill>
                    <a:schemeClr val="accent2"/>
                  </a:solidFill>
                  <a:prstDash val="solid"/>
                </a:ln>
                <a:solidFill>
                  <a:srgbClr val="FFFFFF"/>
                </a:solidFill>
                <a:effectLst/>
                <a:latin typeface="汉仪尚巍手书W" panose="02010600030101010101" charset="-122"/>
                <a:ea typeface="汉仪尚巍手书W" panose="02010600030101010101" charset="-122"/>
              </a:rPr>
              <a:t>Yolov5</a:t>
            </a:r>
            <a:r>
              <a:rPr lang="zh-CN" altLang="en-US" sz="3600" b="1" cap="none" spc="0" dirty="0">
                <a:ln w="22225">
                  <a:solidFill>
                    <a:schemeClr val="accent2"/>
                  </a:solidFill>
                  <a:prstDash val="solid"/>
                </a:ln>
                <a:solidFill>
                  <a:srgbClr val="FFFFFF"/>
                </a:solidFill>
                <a:effectLst/>
                <a:latin typeface="汉仪尚巍手书W" panose="02010600030101010101" charset="-122"/>
                <a:ea typeface="汉仪尚巍手书W" panose="02010600030101010101" charset="-122"/>
              </a:rPr>
              <a:t>网络结构</a:t>
            </a:r>
          </a:p>
        </p:txBody>
      </p:sp>
      <p:sp>
        <p:nvSpPr>
          <p:cNvPr id="5" name="矩形 4">
            <a:extLst>
              <a:ext uri="{FF2B5EF4-FFF2-40B4-BE49-F238E27FC236}">
                <a16:creationId xmlns:a16="http://schemas.microsoft.com/office/drawing/2014/main" id="{9E170632-CF43-B762-F0C7-6A067B36710D}"/>
              </a:ext>
            </a:extLst>
          </p:cNvPr>
          <p:cNvSpPr/>
          <p:nvPr/>
        </p:nvSpPr>
        <p:spPr>
          <a:xfrm>
            <a:off x="3970610" y="5737223"/>
            <a:ext cx="2141933" cy="1077218"/>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Backbone</a:t>
            </a:r>
          </a:p>
          <a:p>
            <a:pPr algn="ctr"/>
            <a:r>
              <a:rPr lang="en-US" altLang="zh-C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Net</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50605982"/>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634" y="402478"/>
            <a:ext cx="858731" cy="1164814"/>
          </a:xfrm>
          <a:prstGeom prst="rect">
            <a:avLst/>
          </a:prstGeom>
        </p:spPr>
      </p:pic>
      <p:sp>
        <p:nvSpPr>
          <p:cNvPr id="2" name="矩形: 圆角 1">
            <a:extLst>
              <a:ext uri="{FF2B5EF4-FFF2-40B4-BE49-F238E27FC236}">
                <a16:creationId xmlns:a16="http://schemas.microsoft.com/office/drawing/2014/main" id="{6F36B423-138B-2C88-DE86-793C9A6EC74B}"/>
              </a:ext>
            </a:extLst>
          </p:cNvPr>
          <p:cNvSpPr/>
          <p:nvPr/>
        </p:nvSpPr>
        <p:spPr>
          <a:xfrm>
            <a:off x="754356" y="1112108"/>
            <a:ext cx="902043" cy="53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中宋" panose="02010600040101010101" pitchFamily="2" charset="-122"/>
                <a:ea typeface="华文中宋" panose="02010600040101010101" pitchFamily="2" charset="-122"/>
              </a:rPr>
              <a:t>CSP</a:t>
            </a:r>
            <a:endParaRPr lang="zh-CN" altLang="en-US" dirty="0">
              <a:latin typeface="华文中宋" panose="02010600040101010101" pitchFamily="2" charset="-122"/>
              <a:ea typeface="华文中宋" panose="02010600040101010101" pitchFamily="2" charset="-122"/>
            </a:endParaRPr>
          </a:p>
        </p:txBody>
      </p:sp>
      <p:sp>
        <p:nvSpPr>
          <p:cNvPr id="4" name="矩形: 圆角 3">
            <a:extLst>
              <a:ext uri="{FF2B5EF4-FFF2-40B4-BE49-F238E27FC236}">
                <a16:creationId xmlns:a16="http://schemas.microsoft.com/office/drawing/2014/main" id="{0CFE9952-77E0-457F-A13F-DA4A86266A34}"/>
              </a:ext>
            </a:extLst>
          </p:cNvPr>
          <p:cNvSpPr/>
          <p:nvPr/>
        </p:nvSpPr>
        <p:spPr>
          <a:xfrm>
            <a:off x="1656399" y="1105930"/>
            <a:ext cx="902043" cy="53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中宋" panose="02010600040101010101" pitchFamily="2" charset="-122"/>
                <a:ea typeface="华文中宋" panose="02010600040101010101" pitchFamily="2" charset="-122"/>
              </a:rPr>
              <a:t>CBL</a:t>
            </a:r>
            <a:endParaRPr lang="zh-CN" altLang="en-US" dirty="0">
              <a:latin typeface="华文中宋" panose="02010600040101010101" pitchFamily="2" charset="-122"/>
              <a:ea typeface="华文中宋" panose="02010600040101010101" pitchFamily="2" charset="-122"/>
            </a:endParaRPr>
          </a:p>
        </p:txBody>
      </p:sp>
      <p:sp>
        <p:nvSpPr>
          <p:cNvPr id="5" name="矩形: 圆角 4">
            <a:extLst>
              <a:ext uri="{FF2B5EF4-FFF2-40B4-BE49-F238E27FC236}">
                <a16:creationId xmlns:a16="http://schemas.microsoft.com/office/drawing/2014/main" id="{4FD04199-59F6-5ECF-69A1-1C1E2B8D69DA}"/>
              </a:ext>
            </a:extLst>
          </p:cNvPr>
          <p:cNvSpPr/>
          <p:nvPr/>
        </p:nvSpPr>
        <p:spPr>
          <a:xfrm>
            <a:off x="1175187" y="1990759"/>
            <a:ext cx="962415" cy="53134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中宋" panose="02010600040101010101" pitchFamily="2" charset="-122"/>
                <a:ea typeface="华文中宋" panose="02010600040101010101" pitchFamily="2" charset="-122"/>
              </a:rPr>
              <a:t>上采样</a:t>
            </a:r>
          </a:p>
        </p:txBody>
      </p:sp>
      <p:sp>
        <p:nvSpPr>
          <p:cNvPr id="8" name="矩形: 圆角 7">
            <a:extLst>
              <a:ext uri="{FF2B5EF4-FFF2-40B4-BE49-F238E27FC236}">
                <a16:creationId xmlns:a16="http://schemas.microsoft.com/office/drawing/2014/main" id="{08D66C11-52A0-7996-937B-0D0597711AFE}"/>
              </a:ext>
            </a:extLst>
          </p:cNvPr>
          <p:cNvSpPr/>
          <p:nvPr/>
        </p:nvSpPr>
        <p:spPr>
          <a:xfrm>
            <a:off x="934370" y="3583539"/>
            <a:ext cx="1444047" cy="53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中宋" panose="02010600040101010101" pitchFamily="2" charset="-122"/>
                <a:ea typeface="华文中宋" panose="02010600040101010101" pitchFamily="2" charset="-122"/>
              </a:rPr>
              <a:t>CSP&amp;CBL</a:t>
            </a:r>
            <a:endParaRPr lang="zh-CN" altLang="en-US" dirty="0">
              <a:latin typeface="华文中宋" panose="02010600040101010101" pitchFamily="2" charset="-122"/>
              <a:ea typeface="华文中宋" panose="02010600040101010101" pitchFamily="2" charset="-122"/>
            </a:endParaRPr>
          </a:p>
        </p:txBody>
      </p:sp>
      <p:sp>
        <p:nvSpPr>
          <p:cNvPr id="10" name="矩形: 圆角 9">
            <a:extLst>
              <a:ext uri="{FF2B5EF4-FFF2-40B4-BE49-F238E27FC236}">
                <a16:creationId xmlns:a16="http://schemas.microsoft.com/office/drawing/2014/main" id="{B438A87C-8F40-8466-0CC0-B01F5493F16D}"/>
              </a:ext>
            </a:extLst>
          </p:cNvPr>
          <p:cNvSpPr/>
          <p:nvPr/>
        </p:nvSpPr>
        <p:spPr>
          <a:xfrm>
            <a:off x="1175187" y="4379493"/>
            <a:ext cx="962415" cy="53134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中宋" panose="02010600040101010101" pitchFamily="2" charset="-122"/>
                <a:ea typeface="华文中宋" panose="02010600040101010101" pitchFamily="2" charset="-122"/>
              </a:rPr>
              <a:t>上采样</a:t>
            </a:r>
          </a:p>
        </p:txBody>
      </p:sp>
      <p:sp>
        <p:nvSpPr>
          <p:cNvPr id="11" name="矩形: 圆角 10">
            <a:extLst>
              <a:ext uri="{FF2B5EF4-FFF2-40B4-BE49-F238E27FC236}">
                <a16:creationId xmlns:a16="http://schemas.microsoft.com/office/drawing/2014/main" id="{212B8DCE-CE00-F2AD-738E-FE86E5F6407B}"/>
              </a:ext>
            </a:extLst>
          </p:cNvPr>
          <p:cNvSpPr/>
          <p:nvPr/>
        </p:nvSpPr>
        <p:spPr>
          <a:xfrm>
            <a:off x="1100254" y="2814779"/>
            <a:ext cx="1112283" cy="53134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中宋" panose="02010600040101010101" pitchFamily="2" charset="-122"/>
                <a:ea typeface="华文中宋" panose="02010600040101010101" pitchFamily="2" charset="-122"/>
              </a:rPr>
              <a:t>Concat</a:t>
            </a:r>
            <a:endParaRPr lang="zh-CN" altLang="en-US" dirty="0">
              <a:latin typeface="华文中宋" panose="02010600040101010101" pitchFamily="2" charset="-122"/>
              <a:ea typeface="华文中宋" panose="02010600040101010101" pitchFamily="2" charset="-122"/>
            </a:endParaRPr>
          </a:p>
        </p:txBody>
      </p:sp>
      <p:sp>
        <p:nvSpPr>
          <p:cNvPr id="12" name="矩形: 圆角 11">
            <a:extLst>
              <a:ext uri="{FF2B5EF4-FFF2-40B4-BE49-F238E27FC236}">
                <a16:creationId xmlns:a16="http://schemas.microsoft.com/office/drawing/2014/main" id="{FB6201CE-C624-7189-08EB-FF2562FA8969}"/>
              </a:ext>
            </a:extLst>
          </p:cNvPr>
          <p:cNvSpPr/>
          <p:nvPr/>
        </p:nvSpPr>
        <p:spPr>
          <a:xfrm>
            <a:off x="1100254" y="5251622"/>
            <a:ext cx="1112283" cy="53134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中宋" panose="02010600040101010101" pitchFamily="2" charset="-122"/>
                <a:ea typeface="华文中宋" panose="02010600040101010101" pitchFamily="2" charset="-122"/>
              </a:rPr>
              <a:t>Concat</a:t>
            </a:r>
            <a:endParaRPr lang="zh-CN" altLang="en-US" dirty="0">
              <a:latin typeface="华文中宋" panose="02010600040101010101" pitchFamily="2" charset="-122"/>
              <a:ea typeface="华文中宋" panose="02010600040101010101" pitchFamily="2" charset="-122"/>
            </a:endParaRPr>
          </a:p>
        </p:txBody>
      </p:sp>
      <p:sp>
        <p:nvSpPr>
          <p:cNvPr id="13" name="矩形: 圆角 12">
            <a:extLst>
              <a:ext uri="{FF2B5EF4-FFF2-40B4-BE49-F238E27FC236}">
                <a16:creationId xmlns:a16="http://schemas.microsoft.com/office/drawing/2014/main" id="{DEEA32CA-77B8-EC3D-58F7-82037D7334FE}"/>
              </a:ext>
            </a:extLst>
          </p:cNvPr>
          <p:cNvSpPr/>
          <p:nvPr/>
        </p:nvSpPr>
        <p:spPr>
          <a:xfrm>
            <a:off x="1205375" y="6158642"/>
            <a:ext cx="902043" cy="5313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中宋" panose="02010600040101010101" pitchFamily="2" charset="-122"/>
                <a:ea typeface="华文中宋" panose="02010600040101010101" pitchFamily="2" charset="-122"/>
              </a:rPr>
              <a:t>CSP</a:t>
            </a:r>
            <a:endParaRPr lang="zh-CN" altLang="en-US" dirty="0">
              <a:latin typeface="华文中宋" panose="02010600040101010101" pitchFamily="2" charset="-122"/>
              <a:ea typeface="华文中宋" panose="02010600040101010101" pitchFamily="2" charset="-122"/>
            </a:endParaRPr>
          </a:p>
        </p:txBody>
      </p:sp>
      <p:sp>
        <p:nvSpPr>
          <p:cNvPr id="15" name="文本框 14">
            <a:extLst>
              <a:ext uri="{FF2B5EF4-FFF2-40B4-BE49-F238E27FC236}">
                <a16:creationId xmlns:a16="http://schemas.microsoft.com/office/drawing/2014/main" id="{B78FB29D-1B86-BC16-D4DE-BE82D4D0282C}"/>
              </a:ext>
            </a:extLst>
          </p:cNvPr>
          <p:cNvSpPr txBox="1"/>
          <p:nvPr/>
        </p:nvSpPr>
        <p:spPr>
          <a:xfrm>
            <a:off x="6690819" y="972120"/>
            <a:ext cx="5358990" cy="58602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dirty="0">
                <a:solidFill>
                  <a:schemeClr val="bg2">
                    <a:lumMod val="50000"/>
                  </a:schemeClr>
                </a:solidFill>
                <a:latin typeface="华文中宋" panose="02010600040101010101" pitchFamily="2" charset="-122"/>
                <a:ea typeface="华文中宋" panose="02010600040101010101" pitchFamily="2" charset="-122"/>
              </a:rPr>
              <a:t>Res unit：</a:t>
            </a:r>
            <a:r>
              <a:rPr lang="zh-CN" altLang="en-US" dirty="0">
                <a:latin typeface="华文中宋" panose="02010600040101010101" pitchFamily="2" charset="-122"/>
                <a:ea typeface="华文中宋" panose="02010600040101010101" pitchFamily="2" charset="-122"/>
              </a:rPr>
              <a:t>残差组件，输入通过两个CBL后，再与原输入进行add。这是一种常规的残差单元，以使得网络可以提取到更深层的特征，同时避免出现梯度消失或爆炸。</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b="1" dirty="0">
                <a:solidFill>
                  <a:schemeClr val="bg2">
                    <a:lumMod val="50000"/>
                  </a:schemeClr>
                </a:solidFill>
                <a:latin typeface="华文中宋" panose="02010600040101010101" pitchFamily="2" charset="-122"/>
                <a:ea typeface="华文中宋" panose="02010600040101010101" pitchFamily="2" charset="-122"/>
              </a:rPr>
              <a:t>上采样：</a:t>
            </a:r>
            <a:r>
              <a:rPr lang="zh-CN" altLang="en-US" dirty="0">
                <a:latin typeface="华文中宋" panose="02010600040101010101" pitchFamily="2" charset="-122"/>
                <a:ea typeface="华文中宋" panose="02010600040101010101" pitchFamily="2" charset="-122"/>
              </a:rPr>
              <a:t>利用元素复制扩充的方法使得特征图尺寸扩大，例如线性插值。</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b="1" dirty="0">
                <a:solidFill>
                  <a:schemeClr val="bg2">
                    <a:lumMod val="50000"/>
                  </a:schemeClr>
                </a:solidFill>
                <a:latin typeface="华文中宋" panose="02010600040101010101" pitchFamily="2" charset="-122"/>
                <a:ea typeface="华文中宋" panose="02010600040101010101" pitchFamily="2" charset="-122"/>
              </a:rPr>
              <a:t>Concat：</a:t>
            </a:r>
            <a:r>
              <a:rPr lang="zh-CN" altLang="en-US" dirty="0">
                <a:latin typeface="华文中宋" panose="02010600040101010101" pitchFamily="2" charset="-122"/>
                <a:ea typeface="华文中宋" panose="02010600040101010101" pitchFamily="2" charset="-122"/>
              </a:rPr>
              <a:t>张量拼接，会扩充两个张量的维度，实现多尺度特征融合。例如26×26×256和26×26×512两个张量拼接，结果是26×26×768。</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b="1" dirty="0">
                <a:solidFill>
                  <a:schemeClr val="bg2">
                    <a:lumMod val="50000"/>
                  </a:schemeClr>
                </a:solidFill>
                <a:latin typeface="华文中宋" panose="02010600040101010101" pitchFamily="2" charset="-122"/>
                <a:ea typeface="华文中宋" panose="02010600040101010101" pitchFamily="2" charset="-122"/>
              </a:rPr>
              <a:t>Add：</a:t>
            </a:r>
            <a:r>
              <a:rPr lang="zh-CN" altLang="en-US" dirty="0">
                <a:latin typeface="华文中宋" panose="02010600040101010101" pitchFamily="2" charset="-122"/>
                <a:ea typeface="华文中宋" panose="02010600040101010101" pitchFamily="2" charset="-122"/>
              </a:rPr>
              <a:t>张量相加，张量直接相加，不会扩充维度，例如104×104×128和104×104×128相加，结果还是104×104×128。</a:t>
            </a:r>
            <a:endParaRPr lang="en-US" altLang="zh-CN" dirty="0">
              <a:latin typeface="华文中宋" panose="02010600040101010101" pitchFamily="2" charset="-122"/>
              <a:ea typeface="华文中宋" panose="02010600040101010101" pitchFamily="2" charset="-122"/>
            </a:endParaRPr>
          </a:p>
          <a:p>
            <a:pPr marL="285750" indent="-285750">
              <a:lnSpc>
                <a:spcPct val="150000"/>
              </a:lnSpc>
              <a:buFont typeface="Arial" panose="020B0604020202020204" pitchFamily="34" charset="0"/>
              <a:buChar char="•"/>
            </a:pPr>
            <a:r>
              <a:rPr lang="zh-CN" altLang="en-US" b="1" dirty="0">
                <a:solidFill>
                  <a:schemeClr val="bg2">
                    <a:lumMod val="50000"/>
                  </a:schemeClr>
                </a:solidFill>
                <a:latin typeface="华文中宋" panose="02010600040101010101" pitchFamily="2" charset="-122"/>
                <a:ea typeface="华文中宋" panose="02010600040101010101" pitchFamily="2" charset="-122"/>
              </a:rPr>
              <a:t>Y1、Y2、Y3：</a:t>
            </a:r>
            <a:r>
              <a:rPr lang="zh-CN" altLang="en-US" dirty="0">
                <a:latin typeface="华文中宋" panose="02010600040101010101" pitchFamily="2" charset="-122"/>
                <a:ea typeface="华文中宋" panose="02010600040101010101" pitchFamily="2" charset="-122"/>
              </a:rPr>
              <a:t>表示Yolov5三种尺度的输出。</a:t>
            </a:r>
          </a:p>
        </p:txBody>
      </p:sp>
      <p:sp>
        <p:nvSpPr>
          <p:cNvPr id="6" name="箭头: 右 5">
            <a:extLst>
              <a:ext uri="{FF2B5EF4-FFF2-40B4-BE49-F238E27FC236}">
                <a16:creationId xmlns:a16="http://schemas.microsoft.com/office/drawing/2014/main" id="{54D16E8A-33AF-C42A-57B6-30F0BF23046E}"/>
              </a:ext>
            </a:extLst>
          </p:cNvPr>
          <p:cNvSpPr/>
          <p:nvPr/>
        </p:nvSpPr>
        <p:spPr>
          <a:xfrm rot="5400000">
            <a:off x="2118981" y="1708309"/>
            <a:ext cx="297180" cy="211411"/>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 name="箭头: 右 6">
            <a:extLst>
              <a:ext uri="{FF2B5EF4-FFF2-40B4-BE49-F238E27FC236}">
                <a16:creationId xmlns:a16="http://schemas.microsoft.com/office/drawing/2014/main" id="{1982152F-11FB-20CE-DC3D-67CCD3ABA4B9}"/>
              </a:ext>
            </a:extLst>
          </p:cNvPr>
          <p:cNvSpPr/>
          <p:nvPr/>
        </p:nvSpPr>
        <p:spPr>
          <a:xfrm rot="5400000">
            <a:off x="2124122" y="2548701"/>
            <a:ext cx="297180" cy="211411"/>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9" name="箭头: 右 8">
            <a:extLst>
              <a:ext uri="{FF2B5EF4-FFF2-40B4-BE49-F238E27FC236}">
                <a16:creationId xmlns:a16="http://schemas.microsoft.com/office/drawing/2014/main" id="{300CF0B5-94A6-629C-1753-8A6F7ED76AC0}"/>
              </a:ext>
            </a:extLst>
          </p:cNvPr>
          <p:cNvSpPr/>
          <p:nvPr/>
        </p:nvSpPr>
        <p:spPr>
          <a:xfrm rot="5400000">
            <a:off x="2187310" y="3297694"/>
            <a:ext cx="297180" cy="211411"/>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4" name="箭头: 右 13">
            <a:extLst>
              <a:ext uri="{FF2B5EF4-FFF2-40B4-BE49-F238E27FC236}">
                <a16:creationId xmlns:a16="http://schemas.microsoft.com/office/drawing/2014/main" id="{D44960ED-2460-45A3-EEEB-F0D3B05D96CB}"/>
              </a:ext>
            </a:extLst>
          </p:cNvPr>
          <p:cNvSpPr/>
          <p:nvPr/>
        </p:nvSpPr>
        <p:spPr>
          <a:xfrm rot="5400000">
            <a:off x="2142706" y="4217664"/>
            <a:ext cx="297180" cy="211411"/>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6" name="箭头: 右 15">
            <a:extLst>
              <a:ext uri="{FF2B5EF4-FFF2-40B4-BE49-F238E27FC236}">
                <a16:creationId xmlns:a16="http://schemas.microsoft.com/office/drawing/2014/main" id="{EAADAD7E-555B-F0A8-BD13-7712523A575C}"/>
              </a:ext>
            </a:extLst>
          </p:cNvPr>
          <p:cNvSpPr/>
          <p:nvPr/>
        </p:nvSpPr>
        <p:spPr>
          <a:xfrm rot="5400000">
            <a:off x="2066506" y="4955508"/>
            <a:ext cx="297180" cy="211411"/>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7" name="箭头: 右 16">
            <a:extLst>
              <a:ext uri="{FF2B5EF4-FFF2-40B4-BE49-F238E27FC236}">
                <a16:creationId xmlns:a16="http://schemas.microsoft.com/office/drawing/2014/main" id="{2216782D-6296-3A63-C992-365FB1B05FC9}"/>
              </a:ext>
            </a:extLst>
          </p:cNvPr>
          <p:cNvSpPr/>
          <p:nvPr/>
        </p:nvSpPr>
        <p:spPr>
          <a:xfrm rot="5400000">
            <a:off x="1527528" y="5860618"/>
            <a:ext cx="297180" cy="211411"/>
          </a:xfrm>
          <a:prstGeom prst="rightArrow">
            <a:avLst>
              <a:gd name="adj1" fmla="val 50000"/>
              <a:gd name="adj2" fmla="val 61298"/>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nvGrpSpPr>
          <p:cNvPr id="33" name="组合 32">
            <a:extLst>
              <a:ext uri="{FF2B5EF4-FFF2-40B4-BE49-F238E27FC236}">
                <a16:creationId xmlns:a16="http://schemas.microsoft.com/office/drawing/2014/main" id="{AC0D36D4-3349-D18B-F89F-695B7C82380C}"/>
              </a:ext>
            </a:extLst>
          </p:cNvPr>
          <p:cNvGrpSpPr/>
          <p:nvPr/>
        </p:nvGrpSpPr>
        <p:grpSpPr>
          <a:xfrm>
            <a:off x="3731296" y="1491064"/>
            <a:ext cx="2058394" cy="5215683"/>
            <a:chOff x="3731296" y="1491064"/>
            <a:chExt cx="2058394" cy="5215683"/>
          </a:xfrm>
        </p:grpSpPr>
        <p:sp>
          <p:nvSpPr>
            <p:cNvPr id="18" name="立方体 17">
              <a:extLst>
                <a:ext uri="{FF2B5EF4-FFF2-40B4-BE49-F238E27FC236}">
                  <a16:creationId xmlns:a16="http://schemas.microsoft.com/office/drawing/2014/main" id="{25AD0760-C09D-8E33-0AF4-BD2F633D7B04}"/>
                </a:ext>
              </a:extLst>
            </p:cNvPr>
            <p:cNvSpPr/>
            <p:nvPr/>
          </p:nvSpPr>
          <p:spPr>
            <a:xfrm>
              <a:off x="3899063" y="1491064"/>
              <a:ext cx="1722863" cy="1589385"/>
            </a:xfrm>
            <a:prstGeom prst="cube">
              <a:avLst>
                <a:gd name="adj" fmla="val 4305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9" name="立方体 18">
              <a:extLst>
                <a:ext uri="{FF2B5EF4-FFF2-40B4-BE49-F238E27FC236}">
                  <a16:creationId xmlns:a16="http://schemas.microsoft.com/office/drawing/2014/main" id="{8D72C9E1-0FA9-C407-4126-7DB830A1A58D}"/>
                </a:ext>
              </a:extLst>
            </p:cNvPr>
            <p:cNvSpPr/>
            <p:nvPr/>
          </p:nvSpPr>
          <p:spPr>
            <a:xfrm>
              <a:off x="4080353" y="3551991"/>
              <a:ext cx="1444047" cy="1309942"/>
            </a:xfrm>
            <a:prstGeom prst="cube">
              <a:avLst>
                <a:gd name="adj" fmla="val 43056"/>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20" name="立方体 19">
              <a:extLst>
                <a:ext uri="{FF2B5EF4-FFF2-40B4-BE49-F238E27FC236}">
                  <a16:creationId xmlns:a16="http://schemas.microsoft.com/office/drawing/2014/main" id="{0699A4AC-E804-99A4-82F8-73AFA7C7BC38}"/>
                </a:ext>
              </a:extLst>
            </p:cNvPr>
            <p:cNvSpPr/>
            <p:nvPr/>
          </p:nvSpPr>
          <p:spPr>
            <a:xfrm>
              <a:off x="4309474" y="5357925"/>
              <a:ext cx="902043" cy="850074"/>
            </a:xfrm>
            <a:prstGeom prst="cube">
              <a:avLst>
                <a:gd name="adj" fmla="val 43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2638391-5AEA-A0A9-FB93-21A381DC6D77}"/>
                    </a:ext>
                  </a:extLst>
                </p:cNvPr>
                <p:cNvSpPr txBox="1"/>
                <p:nvPr/>
              </p:nvSpPr>
              <p:spPr>
                <a:xfrm>
                  <a:off x="3731297" y="3143779"/>
                  <a:ext cx="2058393" cy="369332"/>
                </a:xfrm>
                <a:prstGeom prst="rect">
                  <a:avLst/>
                </a:prstGeom>
                <a:noFill/>
              </p:spPr>
              <p:txBody>
                <a:bodyPr wrap="square" rtlCol="0">
                  <a:spAutoFit/>
                </a:bodyPr>
                <a:lstStyle/>
                <a:p>
                  <a:r>
                    <a:rPr lang="en-US" altLang="zh-CN" dirty="0"/>
                    <a:t>Y1 </a:t>
                  </a:r>
                  <a14:m>
                    <m:oMath xmlns:m="http://schemas.openxmlformats.org/officeDocument/2006/math">
                      <m:r>
                        <a:rPr lang="en-US" altLang="zh-CN" b="0" i="1" smtClean="0">
                          <a:latin typeface="Cambria Math" panose="02040503050406030204" pitchFamily="18" charset="0"/>
                        </a:rPr>
                        <m:t>76</m:t>
                      </m:r>
                      <m:r>
                        <a:rPr lang="en-US" altLang="zh-CN" b="0" i="1" smtClean="0">
                          <a:latin typeface="Cambria Math" panose="02040503050406030204" pitchFamily="18" charset="0"/>
                          <a:ea typeface="Cambria Math" panose="02040503050406030204" pitchFamily="18" charset="0"/>
                        </a:rPr>
                        <m:t>×76×255</m:t>
                      </m:r>
                    </m:oMath>
                  </a14:m>
                  <a:endParaRPr lang="zh-CN" altLang="en-US" dirty="0"/>
                </a:p>
              </p:txBody>
            </p:sp>
          </mc:Choice>
          <mc:Fallback xmlns="">
            <p:sp>
              <p:nvSpPr>
                <p:cNvPr id="21" name="文本框 20">
                  <a:extLst>
                    <a:ext uri="{FF2B5EF4-FFF2-40B4-BE49-F238E27FC236}">
                      <a16:creationId xmlns:a16="http://schemas.microsoft.com/office/drawing/2014/main" id="{52638391-5AEA-A0A9-FB93-21A381DC6D77}"/>
                    </a:ext>
                  </a:extLst>
                </p:cNvPr>
                <p:cNvSpPr txBox="1">
                  <a:spLocks noRot="1" noChangeAspect="1" noMove="1" noResize="1" noEditPoints="1" noAdjustHandles="1" noChangeArrowheads="1" noChangeShapeType="1" noTextEdit="1"/>
                </p:cNvSpPr>
                <p:nvPr/>
              </p:nvSpPr>
              <p:spPr>
                <a:xfrm>
                  <a:off x="3731297" y="3143779"/>
                  <a:ext cx="2058393" cy="369332"/>
                </a:xfrm>
                <a:prstGeom prst="rect">
                  <a:avLst/>
                </a:prstGeom>
                <a:blipFill>
                  <a:blip r:embed="rId4"/>
                  <a:stretch>
                    <a:fillRect l="-236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BE0CA72-4D9B-8450-DDB4-C82E4D048E8E}"/>
                    </a:ext>
                  </a:extLst>
                </p:cNvPr>
                <p:cNvSpPr txBox="1"/>
                <p:nvPr/>
              </p:nvSpPr>
              <p:spPr>
                <a:xfrm>
                  <a:off x="3731297" y="4925263"/>
                  <a:ext cx="2058393" cy="369332"/>
                </a:xfrm>
                <a:prstGeom prst="rect">
                  <a:avLst/>
                </a:prstGeom>
                <a:noFill/>
              </p:spPr>
              <p:txBody>
                <a:bodyPr wrap="square" rtlCol="0">
                  <a:spAutoFit/>
                </a:bodyPr>
                <a:lstStyle/>
                <a:p>
                  <a:r>
                    <a:rPr lang="en-US" altLang="zh-CN" dirty="0"/>
                    <a:t>Y2 </a:t>
                  </a:r>
                  <a14:m>
                    <m:oMath xmlns:m="http://schemas.openxmlformats.org/officeDocument/2006/math">
                      <m:r>
                        <a:rPr lang="en-US" altLang="zh-CN" b="0" i="1" smtClean="0">
                          <a:latin typeface="Cambria Math" panose="02040503050406030204" pitchFamily="18" charset="0"/>
                        </a:rPr>
                        <m:t>38</m:t>
                      </m:r>
                      <m:r>
                        <a:rPr lang="en-US" altLang="zh-CN" b="0" i="1" smtClean="0">
                          <a:latin typeface="Cambria Math" panose="02040503050406030204" pitchFamily="18" charset="0"/>
                          <a:ea typeface="Cambria Math" panose="02040503050406030204" pitchFamily="18" charset="0"/>
                        </a:rPr>
                        <m:t>×38×255</m:t>
                      </m:r>
                    </m:oMath>
                  </a14:m>
                  <a:endParaRPr lang="zh-CN" altLang="en-US" dirty="0"/>
                </a:p>
              </p:txBody>
            </p:sp>
          </mc:Choice>
          <mc:Fallback xmlns="">
            <p:sp>
              <p:nvSpPr>
                <p:cNvPr id="22" name="文本框 21">
                  <a:extLst>
                    <a:ext uri="{FF2B5EF4-FFF2-40B4-BE49-F238E27FC236}">
                      <a16:creationId xmlns:a16="http://schemas.microsoft.com/office/drawing/2014/main" id="{6BE0CA72-4D9B-8450-DDB4-C82E4D048E8E}"/>
                    </a:ext>
                  </a:extLst>
                </p:cNvPr>
                <p:cNvSpPr txBox="1">
                  <a:spLocks noRot="1" noChangeAspect="1" noMove="1" noResize="1" noEditPoints="1" noAdjustHandles="1" noChangeArrowheads="1" noChangeShapeType="1" noTextEdit="1"/>
                </p:cNvSpPr>
                <p:nvPr/>
              </p:nvSpPr>
              <p:spPr>
                <a:xfrm>
                  <a:off x="3731297" y="4925263"/>
                  <a:ext cx="2058393" cy="369332"/>
                </a:xfrm>
                <a:prstGeom prst="rect">
                  <a:avLst/>
                </a:prstGeom>
                <a:blipFill>
                  <a:blip r:embed="rId5"/>
                  <a:stretch>
                    <a:fillRect l="-2367"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9C616A2-A5C0-D51A-1139-4F7EC50C26E0}"/>
                    </a:ext>
                  </a:extLst>
                </p:cNvPr>
                <p:cNvSpPr txBox="1"/>
                <p:nvPr/>
              </p:nvSpPr>
              <p:spPr>
                <a:xfrm>
                  <a:off x="3731296" y="6337415"/>
                  <a:ext cx="2058393" cy="369332"/>
                </a:xfrm>
                <a:prstGeom prst="rect">
                  <a:avLst/>
                </a:prstGeom>
                <a:noFill/>
              </p:spPr>
              <p:txBody>
                <a:bodyPr wrap="square" rtlCol="0">
                  <a:spAutoFit/>
                </a:bodyPr>
                <a:lstStyle/>
                <a:p>
                  <a:r>
                    <a:rPr lang="en-US" altLang="zh-CN" dirty="0"/>
                    <a:t>Y3 </a:t>
                  </a:r>
                  <a14:m>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9</m:t>
                      </m:r>
                      <m:r>
                        <a:rPr lang="en-US" altLang="zh-CN" b="0" i="1" smtClean="0">
                          <a:latin typeface="Cambria Math" panose="02040503050406030204" pitchFamily="18" charset="0"/>
                          <a:ea typeface="Cambria Math" panose="02040503050406030204" pitchFamily="18" charset="0"/>
                        </a:rPr>
                        <m:t>×19×255</m:t>
                      </m:r>
                    </m:oMath>
                  </a14:m>
                  <a:endParaRPr lang="zh-CN" altLang="en-US" dirty="0"/>
                </a:p>
              </p:txBody>
            </p:sp>
          </mc:Choice>
          <mc:Fallback xmlns="">
            <p:sp>
              <p:nvSpPr>
                <p:cNvPr id="23" name="文本框 22">
                  <a:extLst>
                    <a:ext uri="{FF2B5EF4-FFF2-40B4-BE49-F238E27FC236}">
                      <a16:creationId xmlns:a16="http://schemas.microsoft.com/office/drawing/2014/main" id="{D9C616A2-A5C0-D51A-1139-4F7EC50C26E0}"/>
                    </a:ext>
                  </a:extLst>
                </p:cNvPr>
                <p:cNvSpPr txBox="1">
                  <a:spLocks noRot="1" noChangeAspect="1" noMove="1" noResize="1" noEditPoints="1" noAdjustHandles="1" noChangeArrowheads="1" noChangeShapeType="1" noTextEdit="1"/>
                </p:cNvSpPr>
                <p:nvPr/>
              </p:nvSpPr>
              <p:spPr>
                <a:xfrm>
                  <a:off x="3731296" y="6337415"/>
                  <a:ext cx="2058393" cy="369332"/>
                </a:xfrm>
                <a:prstGeom prst="rect">
                  <a:avLst/>
                </a:prstGeom>
                <a:blipFill>
                  <a:blip r:embed="rId6"/>
                  <a:stretch>
                    <a:fillRect l="-2367" t="-10000" b="-26667"/>
                  </a:stretch>
                </a:blipFill>
              </p:spPr>
              <p:txBody>
                <a:bodyPr/>
                <a:lstStyle/>
                <a:p>
                  <a:r>
                    <a:rPr lang="zh-CN" altLang="en-US">
                      <a:noFill/>
                    </a:rPr>
                    <a:t> </a:t>
                  </a:r>
                </a:p>
              </p:txBody>
            </p:sp>
          </mc:Fallback>
        </mc:AlternateContent>
      </p:grpSp>
      <p:sp>
        <p:nvSpPr>
          <p:cNvPr id="24" name="箭头: 右 23">
            <a:extLst>
              <a:ext uri="{FF2B5EF4-FFF2-40B4-BE49-F238E27FC236}">
                <a16:creationId xmlns:a16="http://schemas.microsoft.com/office/drawing/2014/main" id="{D9041FC9-883D-0E9C-5DF6-A3C5C7C6B8AF}"/>
              </a:ext>
            </a:extLst>
          </p:cNvPr>
          <p:cNvSpPr/>
          <p:nvPr/>
        </p:nvSpPr>
        <p:spPr>
          <a:xfrm>
            <a:off x="2713206" y="3481131"/>
            <a:ext cx="1247160" cy="842238"/>
          </a:xfrm>
          <a:prstGeom prst="rightArrow">
            <a:avLst/>
          </a:prstGeom>
          <a:solidFill>
            <a:srgbClr val="E252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CONV</a:t>
            </a:r>
            <a:endParaRPr lang="zh-CN" altLang="en-US" dirty="0"/>
          </a:p>
        </p:txBody>
      </p:sp>
      <p:cxnSp>
        <p:nvCxnSpPr>
          <p:cNvPr id="26" name="直接连接符 25">
            <a:extLst>
              <a:ext uri="{FF2B5EF4-FFF2-40B4-BE49-F238E27FC236}">
                <a16:creationId xmlns:a16="http://schemas.microsoft.com/office/drawing/2014/main" id="{DB75EBBE-87BB-A6C3-5058-D7A8FE0A7F17}"/>
              </a:ext>
            </a:extLst>
          </p:cNvPr>
          <p:cNvCxnSpPr/>
          <p:nvPr/>
        </p:nvCxnSpPr>
        <p:spPr>
          <a:xfrm>
            <a:off x="6231467" y="1727200"/>
            <a:ext cx="0" cy="4890347"/>
          </a:xfrm>
          <a:prstGeom prst="line">
            <a:avLst/>
          </a:prstGeom>
          <a:ln w="53975">
            <a:prstDash val="sysDot"/>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026A1D83-C180-7449-B35B-D81AA9A7AC3A}"/>
              </a:ext>
            </a:extLst>
          </p:cNvPr>
          <p:cNvSpPr/>
          <p:nvPr/>
        </p:nvSpPr>
        <p:spPr>
          <a:xfrm>
            <a:off x="2650781" y="5263704"/>
            <a:ext cx="1164100" cy="1077218"/>
          </a:xfrm>
          <a:prstGeom prst="rect">
            <a:avLst/>
          </a:prstGeom>
          <a:noFill/>
        </p:spPr>
        <p:txBody>
          <a:bodyPr wrap="none" lIns="91440" tIns="45720" rIns="91440" bIns="45720">
            <a:spAutoFit/>
          </a:bodyPr>
          <a:lstStyle/>
          <a:p>
            <a:pPr algn="ctr"/>
            <a:r>
              <a:rPr lang="en-US" altLang="zh-CN"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Neck</a:t>
            </a:r>
          </a:p>
          <a:p>
            <a:pPr algn="ctr"/>
            <a:r>
              <a:rPr lang="en-US" altLang="zh-C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Net</a:t>
            </a:r>
            <a:endParaRPr lang="zh-CN" alt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4003883603"/>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634" y="402478"/>
            <a:ext cx="858731" cy="1164814"/>
          </a:xfrm>
          <a:prstGeom prst="rect">
            <a:avLst/>
          </a:prstGeom>
        </p:spPr>
      </p:pic>
      <p:sp>
        <p:nvSpPr>
          <p:cNvPr id="25" name="矩形 24">
            <a:extLst>
              <a:ext uri="{FF2B5EF4-FFF2-40B4-BE49-F238E27FC236}">
                <a16:creationId xmlns:a16="http://schemas.microsoft.com/office/drawing/2014/main" id="{ACF5C220-34F4-CDCD-5E62-EAB393229F0F}"/>
              </a:ext>
            </a:extLst>
          </p:cNvPr>
          <p:cNvSpPr/>
          <p:nvPr/>
        </p:nvSpPr>
        <p:spPr>
          <a:xfrm>
            <a:off x="226143" y="1357319"/>
            <a:ext cx="5107487" cy="769441"/>
          </a:xfrm>
          <a:prstGeom prst="rect">
            <a:avLst/>
          </a:prstGeom>
          <a:noFill/>
        </p:spPr>
        <p:txBody>
          <a:bodyPr wrap="none" lIns="91440" tIns="45720" rIns="91440" bIns="45720">
            <a:spAutoFit/>
          </a:bodyPr>
          <a:lstStyle/>
          <a:p>
            <a:pPr algn="ctr"/>
            <a:r>
              <a:rPr lang="en-US" altLang="zh-CN" sz="4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Backbone</a:t>
            </a:r>
            <a:r>
              <a:rPr lang="zh-CN" altLang="en-US" sz="4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之</a:t>
            </a:r>
            <a:r>
              <a:rPr lang="en-US" altLang="zh-CN" sz="4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Focus</a:t>
            </a:r>
            <a:r>
              <a:rPr lang="zh-CN" altLang="en-US" sz="4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机制</a:t>
            </a:r>
          </a:p>
        </p:txBody>
      </p:sp>
      <p:sp>
        <p:nvSpPr>
          <p:cNvPr id="31" name="文本框 30">
            <a:extLst>
              <a:ext uri="{FF2B5EF4-FFF2-40B4-BE49-F238E27FC236}">
                <a16:creationId xmlns:a16="http://schemas.microsoft.com/office/drawing/2014/main" id="{CD01ABA7-58D5-3C9F-475C-33305EC65065}"/>
              </a:ext>
            </a:extLst>
          </p:cNvPr>
          <p:cNvSpPr txBox="1"/>
          <p:nvPr/>
        </p:nvSpPr>
        <p:spPr>
          <a:xfrm>
            <a:off x="6045187" y="1742039"/>
            <a:ext cx="6096000" cy="4613764"/>
          </a:xfrm>
          <a:prstGeom prst="rect">
            <a:avLst/>
          </a:prstGeom>
          <a:noFill/>
        </p:spPr>
        <p:txBody>
          <a:bodyPr wrap="square">
            <a:spAutoFit/>
          </a:bodyPr>
          <a:lstStyle/>
          <a:p>
            <a:pPr>
              <a:lnSpc>
                <a:spcPct val="150000"/>
              </a:lnSpc>
            </a:pPr>
            <a:r>
              <a:rPr lang="zh-CN" altLang="en-US" dirty="0">
                <a:latin typeface="华文中宋" panose="02010600040101010101" pitchFamily="2" charset="-122"/>
                <a:ea typeface="华文中宋" panose="02010600040101010101" pitchFamily="2" charset="-122"/>
              </a:rPr>
              <a:t>Yolov5与Yolov4相比，添加了Focus结构。其中最关键的是</a:t>
            </a:r>
            <a:r>
              <a:rPr lang="zh-CN" altLang="en-US" sz="2400" dirty="0">
                <a:solidFill>
                  <a:schemeClr val="bg2">
                    <a:lumMod val="50000"/>
                  </a:schemeClr>
                </a:solidFill>
                <a:latin typeface="汉仪尚巍手书W" panose="02010600030101010101" charset="-122"/>
                <a:ea typeface="汉仪尚巍手书W" panose="02010600030101010101" charset="-122"/>
              </a:rPr>
              <a:t>切片操作</a:t>
            </a:r>
            <a:r>
              <a:rPr lang="zh-CN" altLang="en-US" dirty="0">
                <a:latin typeface="华文中宋" panose="02010600040101010101" pitchFamily="2" charset="-122"/>
                <a:ea typeface="华文中宋" panose="02010600040101010101" pitchFamily="2" charset="-122"/>
              </a:rPr>
              <a:t>。在每张图片中每隔一个像素采集一个值，这样可组合为</a:t>
            </a:r>
            <a:r>
              <a:rPr lang="zh-CN" altLang="en-US" sz="2400" dirty="0">
                <a:solidFill>
                  <a:schemeClr val="bg2">
                    <a:lumMod val="50000"/>
                  </a:schemeClr>
                </a:solidFill>
                <a:latin typeface="汉仪尚巍手书W" panose="02010600030101010101" charset="-122"/>
                <a:ea typeface="汉仪尚巍手书W" panose="02010600030101010101" charset="-122"/>
              </a:rPr>
              <a:t>4张互补且无信息丢失</a:t>
            </a:r>
            <a:r>
              <a:rPr lang="zh-CN" altLang="en-US" dirty="0">
                <a:latin typeface="华文中宋" panose="02010600040101010101" pitchFamily="2" charset="-122"/>
                <a:ea typeface="华文中宋" panose="02010600040101010101" pitchFamily="2" charset="-122"/>
              </a:rPr>
              <a:t>的图片，同时将宽高信息集中到通道空间，输入通道扩充4倍，拼接后的图片相对于原图片的RGB三通道模式变为12通道，即4x4x3的图像经切片后变为了2x2x12的特征图。而在Yolov5s网络结构中，</a:t>
            </a:r>
            <a:r>
              <a:rPr lang="zh-CN" altLang="en-US" sz="2000" b="1" dirty="0">
                <a:solidFill>
                  <a:schemeClr val="bg2">
                    <a:lumMod val="50000"/>
                  </a:schemeClr>
                </a:solidFill>
                <a:latin typeface="华文中宋" panose="02010600040101010101" pitchFamily="2" charset="-122"/>
                <a:ea typeface="华文中宋" panose="02010600040101010101" pitchFamily="2" charset="-122"/>
              </a:rPr>
              <a:t>608x608x3</a:t>
            </a:r>
            <a:r>
              <a:rPr lang="zh-CN" altLang="en-US" dirty="0">
                <a:latin typeface="华文中宋" panose="02010600040101010101" pitchFamily="2" charset="-122"/>
                <a:ea typeface="华文中宋" panose="02010600040101010101" pitchFamily="2" charset="-122"/>
              </a:rPr>
              <a:t>的图像输入经Focus结构，进行切片操作，先变为</a:t>
            </a:r>
            <a:r>
              <a:rPr lang="zh-CN" altLang="en-US" sz="2000" b="1" dirty="0">
                <a:solidFill>
                  <a:schemeClr val="bg2">
                    <a:lumMod val="50000"/>
                  </a:schemeClr>
                </a:solidFill>
                <a:latin typeface="华文中宋" panose="02010600040101010101" pitchFamily="2" charset="-122"/>
                <a:ea typeface="华文中宋" panose="02010600040101010101" pitchFamily="2" charset="-122"/>
              </a:rPr>
              <a:t>304x304x12</a:t>
            </a:r>
            <a:r>
              <a:rPr lang="zh-CN" altLang="en-US" dirty="0">
                <a:latin typeface="华文中宋" panose="02010600040101010101" pitchFamily="2" charset="-122"/>
                <a:ea typeface="华文中宋" panose="02010600040101010101" pitchFamily="2" charset="-122"/>
              </a:rPr>
              <a:t>的特征图，再经过一次32个卷积核的卷积操作，最终变为</a:t>
            </a:r>
            <a:r>
              <a:rPr lang="zh-CN" altLang="en-US" sz="2000" b="1" dirty="0">
                <a:solidFill>
                  <a:schemeClr val="bg2">
                    <a:lumMod val="50000"/>
                  </a:schemeClr>
                </a:solidFill>
                <a:latin typeface="华文中宋" panose="02010600040101010101" pitchFamily="2" charset="-122"/>
                <a:ea typeface="华文中宋" panose="02010600040101010101" pitchFamily="2" charset="-122"/>
              </a:rPr>
              <a:t>304x304x32</a:t>
            </a:r>
            <a:r>
              <a:rPr lang="zh-CN" altLang="en-US" dirty="0">
                <a:latin typeface="华文中宋" panose="02010600040101010101" pitchFamily="2" charset="-122"/>
                <a:ea typeface="华文中宋" panose="02010600040101010101" pitchFamily="2" charset="-122"/>
              </a:rPr>
              <a:t>的特征图。</a:t>
            </a:r>
          </a:p>
        </p:txBody>
      </p:sp>
      <p:pic>
        <p:nvPicPr>
          <p:cNvPr id="33" name="图片 32">
            <a:extLst>
              <a:ext uri="{FF2B5EF4-FFF2-40B4-BE49-F238E27FC236}">
                <a16:creationId xmlns:a16="http://schemas.microsoft.com/office/drawing/2014/main" id="{57F5AF86-C78E-27D1-C476-7FA47546F127}"/>
              </a:ext>
            </a:extLst>
          </p:cNvPr>
          <p:cNvPicPr>
            <a:picLocks noChangeAspect="1"/>
          </p:cNvPicPr>
          <p:nvPr/>
        </p:nvPicPr>
        <p:blipFill>
          <a:blip r:embed="rId4"/>
          <a:stretch>
            <a:fillRect/>
          </a:stretch>
        </p:blipFill>
        <p:spPr>
          <a:xfrm>
            <a:off x="1054910" y="4367092"/>
            <a:ext cx="3348265" cy="2160000"/>
          </a:xfrm>
          <a:prstGeom prst="rect">
            <a:avLst/>
          </a:prstGeom>
        </p:spPr>
      </p:pic>
      <p:pic>
        <p:nvPicPr>
          <p:cNvPr id="35" name="图片 34">
            <a:extLst>
              <a:ext uri="{FF2B5EF4-FFF2-40B4-BE49-F238E27FC236}">
                <a16:creationId xmlns:a16="http://schemas.microsoft.com/office/drawing/2014/main" id="{D0F62179-61F5-61B6-BA6C-537BE250910A}"/>
              </a:ext>
            </a:extLst>
          </p:cNvPr>
          <p:cNvPicPr>
            <a:picLocks noChangeAspect="1"/>
          </p:cNvPicPr>
          <p:nvPr/>
        </p:nvPicPr>
        <p:blipFill>
          <a:blip r:embed="rId5"/>
          <a:stretch>
            <a:fillRect/>
          </a:stretch>
        </p:blipFill>
        <p:spPr>
          <a:xfrm>
            <a:off x="1491917" y="2070961"/>
            <a:ext cx="2474253" cy="2160000"/>
          </a:xfrm>
          <a:prstGeom prst="rect">
            <a:avLst/>
          </a:prstGeom>
        </p:spPr>
      </p:pic>
      <p:cxnSp>
        <p:nvCxnSpPr>
          <p:cNvPr id="36" name="直接连接符 35">
            <a:extLst>
              <a:ext uri="{FF2B5EF4-FFF2-40B4-BE49-F238E27FC236}">
                <a16:creationId xmlns:a16="http://schemas.microsoft.com/office/drawing/2014/main" id="{E4D365D4-4BB8-E831-724E-4EC2BCA42DEC}"/>
              </a:ext>
            </a:extLst>
          </p:cNvPr>
          <p:cNvCxnSpPr/>
          <p:nvPr/>
        </p:nvCxnSpPr>
        <p:spPr>
          <a:xfrm>
            <a:off x="5574453" y="1636745"/>
            <a:ext cx="0" cy="4890347"/>
          </a:xfrm>
          <a:prstGeom prst="line">
            <a:avLst/>
          </a:prstGeom>
          <a:ln w="53975">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527075"/>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634" y="402478"/>
            <a:ext cx="858731" cy="1164814"/>
          </a:xfrm>
          <a:prstGeom prst="rect">
            <a:avLst/>
          </a:prstGeom>
        </p:spPr>
      </p:pic>
      <p:sp>
        <p:nvSpPr>
          <p:cNvPr id="25" name="矩形 24">
            <a:extLst>
              <a:ext uri="{FF2B5EF4-FFF2-40B4-BE49-F238E27FC236}">
                <a16:creationId xmlns:a16="http://schemas.microsoft.com/office/drawing/2014/main" id="{ACF5C220-34F4-CDCD-5E62-EAB393229F0F}"/>
              </a:ext>
            </a:extLst>
          </p:cNvPr>
          <p:cNvSpPr/>
          <p:nvPr/>
        </p:nvSpPr>
        <p:spPr>
          <a:xfrm>
            <a:off x="600092" y="1100841"/>
            <a:ext cx="4257897" cy="707886"/>
          </a:xfrm>
          <a:prstGeom prst="rect">
            <a:avLst/>
          </a:prstGeom>
          <a:noFill/>
        </p:spPr>
        <p:txBody>
          <a:bodyPr wrap="none" lIns="91440" tIns="45720" rIns="91440" bIns="45720">
            <a:spAutoFit/>
          </a:bodyPr>
          <a:lstStyle/>
          <a:p>
            <a:pPr algn="ctr"/>
            <a:r>
              <a:rPr lang="en-US" altLang="zh-CN" sz="4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Backbone</a:t>
            </a:r>
            <a:r>
              <a:rPr lang="zh-CN" altLang="en-US" sz="4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之</a:t>
            </a:r>
            <a:r>
              <a:rPr lang="en-US" altLang="zh-CN" sz="4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CSP1_X</a:t>
            </a:r>
            <a:endParaRPr lang="zh-CN" altLang="en-US" sz="4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endParaRPr>
          </a:p>
        </p:txBody>
      </p:sp>
      <p:pic>
        <p:nvPicPr>
          <p:cNvPr id="4" name="图片 3">
            <a:extLst>
              <a:ext uri="{FF2B5EF4-FFF2-40B4-BE49-F238E27FC236}">
                <a16:creationId xmlns:a16="http://schemas.microsoft.com/office/drawing/2014/main" id="{FF36C845-0618-8291-2764-8E7D9E8BC443}"/>
              </a:ext>
            </a:extLst>
          </p:cNvPr>
          <p:cNvPicPr>
            <a:picLocks noChangeAspect="1"/>
          </p:cNvPicPr>
          <p:nvPr/>
        </p:nvPicPr>
        <p:blipFill>
          <a:blip r:embed="rId4"/>
          <a:stretch>
            <a:fillRect/>
          </a:stretch>
        </p:blipFill>
        <p:spPr>
          <a:xfrm>
            <a:off x="0" y="1750758"/>
            <a:ext cx="12192000" cy="2330570"/>
          </a:xfrm>
          <a:prstGeom prst="rect">
            <a:avLst/>
          </a:prstGeom>
        </p:spPr>
      </p:pic>
      <p:sp>
        <p:nvSpPr>
          <p:cNvPr id="8" name="文本框 7">
            <a:extLst>
              <a:ext uri="{FF2B5EF4-FFF2-40B4-BE49-F238E27FC236}">
                <a16:creationId xmlns:a16="http://schemas.microsoft.com/office/drawing/2014/main" id="{B7382471-CEF3-0B36-433D-114C52DFDC8D}"/>
              </a:ext>
            </a:extLst>
          </p:cNvPr>
          <p:cNvSpPr txBox="1"/>
          <p:nvPr/>
        </p:nvSpPr>
        <p:spPr>
          <a:xfrm>
            <a:off x="96061" y="4180575"/>
            <a:ext cx="6094476" cy="2523768"/>
          </a:xfrm>
          <a:prstGeom prst="rect">
            <a:avLst/>
          </a:prstGeom>
          <a:noFill/>
        </p:spPr>
        <p:txBody>
          <a:bodyPr wrap="square">
            <a:spAutoFit/>
          </a:bodyPr>
          <a:lstStyle/>
          <a:p>
            <a:r>
              <a:rPr lang="en-US" altLang="zh-CN" dirty="0">
                <a:solidFill>
                  <a:schemeClr val="bg2">
                    <a:lumMod val="75000"/>
                  </a:schemeClr>
                </a:solidFill>
                <a:latin typeface="汉仪尚巍手书W" panose="02010600030101010101" charset="-122"/>
                <a:ea typeface="汉仪尚巍手书W" panose="02010600030101010101" charset="-122"/>
              </a:rPr>
              <a:t>CBL=Conv(</a:t>
            </a:r>
            <a:r>
              <a:rPr lang="zh-CN" altLang="en-US" dirty="0">
                <a:solidFill>
                  <a:schemeClr val="bg2">
                    <a:lumMod val="75000"/>
                  </a:schemeClr>
                </a:solidFill>
                <a:latin typeface="汉仪尚巍手书W" panose="02010600030101010101" charset="-122"/>
                <a:ea typeface="汉仪尚巍手书W" panose="02010600030101010101" charset="-122"/>
              </a:rPr>
              <a:t>卷积层）</a:t>
            </a:r>
            <a:r>
              <a:rPr lang="en-US" altLang="zh-CN" dirty="0">
                <a:solidFill>
                  <a:schemeClr val="bg2">
                    <a:lumMod val="75000"/>
                  </a:schemeClr>
                </a:solidFill>
                <a:latin typeface="汉仪尚巍手书W" panose="02010600030101010101" charset="-122"/>
                <a:ea typeface="汉仪尚巍手书W" panose="02010600030101010101" charset="-122"/>
              </a:rPr>
              <a:t>+BN</a:t>
            </a:r>
            <a:r>
              <a:rPr lang="zh-CN" altLang="en-US" dirty="0">
                <a:solidFill>
                  <a:schemeClr val="bg2">
                    <a:lumMod val="75000"/>
                  </a:schemeClr>
                </a:solidFill>
                <a:latin typeface="汉仪尚巍手书W" panose="02010600030101010101" charset="-122"/>
                <a:ea typeface="汉仪尚巍手书W" panose="02010600030101010101" charset="-122"/>
              </a:rPr>
              <a:t>（批归一化）</a:t>
            </a:r>
            <a:r>
              <a:rPr lang="en-US" altLang="zh-CN" dirty="0">
                <a:solidFill>
                  <a:schemeClr val="bg2">
                    <a:lumMod val="75000"/>
                  </a:schemeClr>
                </a:solidFill>
                <a:latin typeface="汉仪尚巍手书W" panose="02010600030101010101" charset="-122"/>
                <a:ea typeface="汉仪尚巍手书W" panose="02010600030101010101" charset="-122"/>
              </a:rPr>
              <a:t>+Leaky </a:t>
            </a:r>
            <a:r>
              <a:rPr lang="en-US" altLang="zh-CN" dirty="0" err="1">
                <a:solidFill>
                  <a:schemeClr val="bg2">
                    <a:lumMod val="75000"/>
                  </a:schemeClr>
                </a:solidFill>
                <a:latin typeface="汉仪尚巍手书W" panose="02010600030101010101" charset="-122"/>
                <a:ea typeface="汉仪尚巍手书W" panose="02010600030101010101" charset="-122"/>
              </a:rPr>
              <a:t>Relu</a:t>
            </a:r>
            <a:endParaRPr lang="en-US" altLang="zh-CN" dirty="0">
              <a:solidFill>
                <a:schemeClr val="bg2">
                  <a:lumMod val="75000"/>
                </a:schemeClr>
              </a:solidFill>
              <a:latin typeface="汉仪尚巍手书W" panose="02010600030101010101" charset="-122"/>
              <a:ea typeface="汉仪尚巍手书W" panose="02010600030101010101" charset="-122"/>
            </a:endParaRPr>
          </a:p>
          <a:p>
            <a:r>
              <a:rPr lang="en-US" altLang="zh-CN" sz="1400" b="1" dirty="0">
                <a:solidFill>
                  <a:schemeClr val="bg2">
                    <a:lumMod val="75000"/>
                  </a:schemeClr>
                </a:solidFill>
                <a:latin typeface="华文中宋" panose="02010600040101010101" pitchFamily="2" charset="-122"/>
                <a:ea typeface="华文中宋" panose="02010600040101010101" pitchFamily="2" charset="-122"/>
              </a:rPr>
              <a:t>Convolution (</a:t>
            </a:r>
            <a:r>
              <a:rPr lang="zh-CN" altLang="en-US" sz="1400" b="1" dirty="0">
                <a:solidFill>
                  <a:schemeClr val="bg2">
                    <a:lumMod val="75000"/>
                  </a:schemeClr>
                </a:solidFill>
                <a:latin typeface="华文中宋" panose="02010600040101010101" pitchFamily="2" charset="-122"/>
                <a:ea typeface="华文中宋" panose="02010600040101010101" pitchFamily="2" charset="-122"/>
              </a:rPr>
              <a:t>卷积</a:t>
            </a:r>
            <a:r>
              <a:rPr lang="en-US" altLang="zh-CN" sz="1400" b="1" dirty="0">
                <a:solidFill>
                  <a:schemeClr val="bg2">
                    <a:lumMod val="75000"/>
                  </a:schemeClr>
                </a:solidFill>
                <a:latin typeface="华文中宋" panose="02010600040101010101" pitchFamily="2" charset="-122"/>
                <a:ea typeface="华文中宋" panose="02010600040101010101" pitchFamily="2" charset="-122"/>
              </a:rPr>
              <a:t>)</a:t>
            </a:r>
            <a:r>
              <a:rPr lang="zh-CN" altLang="en-US" sz="1400" b="1" dirty="0">
                <a:solidFill>
                  <a:schemeClr val="bg2">
                    <a:lumMod val="75000"/>
                  </a:schemeClr>
                </a:solidFill>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这是卷积神经网络（</a:t>
            </a:r>
            <a:r>
              <a:rPr lang="en-US" altLang="zh-CN" sz="1400" dirty="0">
                <a:latin typeface="华文中宋" panose="02010600040101010101" pitchFamily="2" charset="-122"/>
                <a:ea typeface="华文中宋" panose="02010600040101010101" pitchFamily="2" charset="-122"/>
              </a:rPr>
              <a:t>CNN</a:t>
            </a:r>
            <a:r>
              <a:rPr lang="zh-CN" altLang="en-US" sz="1400" dirty="0">
                <a:latin typeface="华文中宋" panose="02010600040101010101" pitchFamily="2" charset="-122"/>
                <a:ea typeface="华文中宋" panose="02010600040101010101" pitchFamily="2" charset="-122"/>
              </a:rPr>
              <a:t>）中的基本操作。它用于提取图像的空间特征信息。卷积层通过滑动一个小的窗口（卷积核）在输入图像上，计算窗口内的特征。</a:t>
            </a:r>
            <a:r>
              <a:rPr lang="en-US" altLang="zh-CN" sz="1400" dirty="0">
                <a:latin typeface="华文中宋" panose="02010600040101010101" pitchFamily="2" charset="-122"/>
                <a:ea typeface="华文中宋" panose="02010600040101010101" pitchFamily="2" charset="-122"/>
              </a:rPr>
              <a:t>YOLO</a:t>
            </a:r>
            <a:r>
              <a:rPr lang="zh-CN" altLang="en-US" sz="1400" dirty="0">
                <a:latin typeface="华文中宋" panose="02010600040101010101" pitchFamily="2" charset="-122"/>
                <a:ea typeface="华文中宋" panose="02010600040101010101" pitchFamily="2" charset="-122"/>
              </a:rPr>
              <a:t>中的卷积层通常使用不同大小的卷积核来捕获不同尺度的特征。</a:t>
            </a:r>
          </a:p>
          <a:p>
            <a:r>
              <a:rPr lang="en-US" altLang="zh-CN" sz="1400" b="1" dirty="0">
                <a:solidFill>
                  <a:schemeClr val="bg2">
                    <a:lumMod val="75000"/>
                  </a:schemeClr>
                </a:solidFill>
                <a:latin typeface="华文中宋" panose="02010600040101010101" pitchFamily="2" charset="-122"/>
                <a:ea typeface="华文中宋" panose="02010600040101010101" pitchFamily="2" charset="-122"/>
              </a:rPr>
              <a:t>Batch Normalization (BN</a:t>
            </a:r>
            <a:r>
              <a:rPr lang="zh-CN" altLang="en-US" sz="1400" b="1" dirty="0">
                <a:solidFill>
                  <a:schemeClr val="bg2">
                    <a:lumMod val="75000"/>
                  </a:schemeClr>
                </a:solidFill>
                <a:latin typeface="华文中宋" panose="02010600040101010101" pitchFamily="2" charset="-122"/>
                <a:ea typeface="华文中宋" panose="02010600040101010101" pitchFamily="2" charset="-122"/>
              </a:rPr>
              <a:t>，批归一化</a:t>
            </a:r>
            <a:r>
              <a:rPr lang="en-US" altLang="zh-CN" sz="1400" b="1" dirty="0">
                <a:solidFill>
                  <a:schemeClr val="bg2">
                    <a:lumMod val="75000"/>
                  </a:schemeClr>
                </a:solidFill>
                <a:latin typeface="华文中宋" panose="02010600040101010101" pitchFamily="2" charset="-122"/>
                <a:ea typeface="华文中宋" panose="02010600040101010101" pitchFamily="2" charset="-122"/>
              </a:rPr>
              <a:t>)</a:t>
            </a:r>
            <a:r>
              <a:rPr lang="zh-CN" altLang="en-US" sz="1400" b="1" dirty="0">
                <a:solidFill>
                  <a:schemeClr val="bg2">
                    <a:lumMod val="75000"/>
                  </a:schemeClr>
                </a:solidFill>
                <a:latin typeface="华文中宋" panose="02010600040101010101" pitchFamily="2" charset="-122"/>
                <a:ea typeface="华文中宋" panose="02010600040101010101" pitchFamily="2" charset="-122"/>
              </a:rPr>
              <a:t>：</a:t>
            </a:r>
            <a:r>
              <a:rPr lang="en-US" altLang="zh-CN" sz="1400" dirty="0">
                <a:latin typeface="华文中宋" panose="02010600040101010101" pitchFamily="2" charset="-122"/>
                <a:ea typeface="华文中宋" panose="02010600040101010101" pitchFamily="2" charset="-122"/>
              </a:rPr>
              <a:t>BN</a:t>
            </a:r>
            <a:r>
              <a:rPr lang="zh-CN" altLang="en-US" sz="1400" dirty="0">
                <a:latin typeface="华文中宋" panose="02010600040101010101" pitchFamily="2" charset="-122"/>
                <a:ea typeface="华文中宋" panose="02010600040101010101" pitchFamily="2" charset="-122"/>
              </a:rPr>
              <a:t>是一种归一化操作，用于加速训练过程并提高模型的泛化能力。它通过对每个小批量的输入进行归一化，使得模型更稳定且更易于训练。</a:t>
            </a:r>
          </a:p>
          <a:p>
            <a:r>
              <a:rPr lang="en-US" altLang="zh-CN" sz="1400" b="1" dirty="0">
                <a:solidFill>
                  <a:schemeClr val="bg2">
                    <a:lumMod val="75000"/>
                  </a:schemeClr>
                </a:solidFill>
                <a:latin typeface="华文中宋" panose="02010600040101010101" pitchFamily="2" charset="-122"/>
                <a:ea typeface="华文中宋" panose="02010600040101010101" pitchFamily="2" charset="-122"/>
              </a:rPr>
              <a:t>Leaky </a:t>
            </a:r>
            <a:r>
              <a:rPr lang="en-US" altLang="zh-CN" sz="1400" b="1" dirty="0" err="1">
                <a:solidFill>
                  <a:schemeClr val="bg2">
                    <a:lumMod val="75000"/>
                  </a:schemeClr>
                </a:solidFill>
                <a:latin typeface="华文中宋" panose="02010600040101010101" pitchFamily="2" charset="-122"/>
                <a:ea typeface="华文中宋" panose="02010600040101010101" pitchFamily="2" charset="-122"/>
              </a:rPr>
              <a:t>ReLU</a:t>
            </a:r>
            <a:r>
              <a:rPr lang="en-US" altLang="zh-CN" sz="1400" b="1" dirty="0">
                <a:solidFill>
                  <a:schemeClr val="bg2">
                    <a:lumMod val="75000"/>
                  </a:schemeClr>
                </a:solidFill>
                <a:latin typeface="华文中宋" panose="02010600040101010101" pitchFamily="2" charset="-122"/>
                <a:ea typeface="华文中宋" panose="02010600040101010101" pitchFamily="2" charset="-122"/>
              </a:rPr>
              <a:t> (</a:t>
            </a:r>
            <a:r>
              <a:rPr lang="zh-CN" altLang="en-US" sz="1400" b="1" dirty="0">
                <a:solidFill>
                  <a:schemeClr val="bg2">
                    <a:lumMod val="75000"/>
                  </a:schemeClr>
                </a:solidFill>
                <a:latin typeface="华文中宋" panose="02010600040101010101" pitchFamily="2" charset="-122"/>
                <a:ea typeface="华文中宋" panose="02010600040101010101" pitchFamily="2" charset="-122"/>
              </a:rPr>
              <a:t>带泄漏的线性整流单元</a:t>
            </a:r>
            <a:r>
              <a:rPr lang="en-US" altLang="zh-CN" sz="1400" b="1" dirty="0">
                <a:solidFill>
                  <a:schemeClr val="bg2">
                    <a:lumMod val="75000"/>
                  </a:schemeClr>
                </a:solidFill>
                <a:latin typeface="华文中宋" panose="02010600040101010101" pitchFamily="2" charset="-122"/>
                <a:ea typeface="华文中宋" panose="02010600040101010101" pitchFamily="2" charset="-122"/>
              </a:rPr>
              <a:t>)</a:t>
            </a:r>
            <a:r>
              <a:rPr lang="zh-CN" altLang="en-US" sz="1400" dirty="0">
                <a:latin typeface="华文中宋" panose="02010600040101010101" pitchFamily="2" charset="-122"/>
                <a:ea typeface="华文中宋" panose="02010600040101010101" pitchFamily="2" charset="-122"/>
              </a:rPr>
              <a:t>：</a:t>
            </a:r>
            <a:r>
              <a:rPr lang="en-US" altLang="zh-CN" sz="1400" dirty="0">
                <a:latin typeface="华文中宋" panose="02010600040101010101" pitchFamily="2" charset="-122"/>
                <a:ea typeface="华文中宋" panose="02010600040101010101" pitchFamily="2" charset="-122"/>
              </a:rPr>
              <a:t>Leaky </a:t>
            </a:r>
            <a:r>
              <a:rPr lang="en-US" altLang="zh-CN" sz="1400" dirty="0" err="1">
                <a:latin typeface="华文中宋" panose="02010600040101010101" pitchFamily="2" charset="-122"/>
                <a:ea typeface="华文中宋" panose="02010600040101010101" pitchFamily="2" charset="-122"/>
              </a:rPr>
              <a:t>ReLU</a:t>
            </a:r>
            <a:r>
              <a:rPr lang="zh-CN" altLang="en-US" sz="1400" dirty="0">
                <a:latin typeface="华文中宋" panose="02010600040101010101" pitchFamily="2" charset="-122"/>
                <a:ea typeface="华文中宋" panose="02010600040101010101" pitchFamily="2" charset="-122"/>
              </a:rPr>
              <a:t>是一种激活函数，用于增加模型的非线性能力，从而提高模型的表达能力。与传统的</a:t>
            </a:r>
            <a:r>
              <a:rPr lang="en-US" altLang="zh-CN" sz="1400" dirty="0" err="1">
                <a:latin typeface="华文中宋" panose="02010600040101010101" pitchFamily="2" charset="-122"/>
                <a:ea typeface="华文中宋" panose="02010600040101010101" pitchFamily="2" charset="-122"/>
              </a:rPr>
              <a:t>ReLU</a:t>
            </a:r>
            <a:r>
              <a:rPr lang="zh-CN" altLang="en-US" sz="1400" dirty="0">
                <a:latin typeface="华文中宋" panose="02010600040101010101" pitchFamily="2" charset="-122"/>
                <a:ea typeface="华文中宋" panose="02010600040101010101" pitchFamily="2" charset="-122"/>
              </a:rPr>
              <a:t>不同，</a:t>
            </a:r>
            <a:r>
              <a:rPr lang="en-US" altLang="zh-CN" sz="1400" dirty="0">
                <a:latin typeface="华文中宋" panose="02010600040101010101" pitchFamily="2" charset="-122"/>
                <a:ea typeface="华文中宋" panose="02010600040101010101" pitchFamily="2" charset="-122"/>
              </a:rPr>
              <a:t>Leaky </a:t>
            </a:r>
            <a:r>
              <a:rPr lang="en-US" altLang="zh-CN" sz="1400" dirty="0" err="1">
                <a:latin typeface="华文中宋" panose="02010600040101010101" pitchFamily="2" charset="-122"/>
                <a:ea typeface="华文中宋" panose="02010600040101010101" pitchFamily="2" charset="-122"/>
              </a:rPr>
              <a:t>ReLU</a:t>
            </a:r>
            <a:r>
              <a:rPr lang="zh-CN" altLang="en-US" sz="1400" dirty="0">
                <a:latin typeface="华文中宋" panose="02010600040101010101" pitchFamily="2" charset="-122"/>
                <a:ea typeface="华文中宋" panose="02010600040101010101" pitchFamily="2" charset="-122"/>
              </a:rPr>
              <a:t>在负输入时具有非零斜率，有助于梯度的流动。</a:t>
            </a:r>
          </a:p>
        </p:txBody>
      </p:sp>
      <p:sp>
        <p:nvSpPr>
          <p:cNvPr id="10" name="文本框 9">
            <a:extLst>
              <a:ext uri="{FF2B5EF4-FFF2-40B4-BE49-F238E27FC236}">
                <a16:creationId xmlns:a16="http://schemas.microsoft.com/office/drawing/2014/main" id="{4CB6A2CA-8F1E-303C-B208-FA6AE816B845}"/>
              </a:ext>
            </a:extLst>
          </p:cNvPr>
          <p:cNvSpPr txBox="1"/>
          <p:nvPr/>
        </p:nvSpPr>
        <p:spPr>
          <a:xfrm>
            <a:off x="6190537" y="4469713"/>
            <a:ext cx="6096928" cy="128977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dirty="0">
                <a:solidFill>
                  <a:schemeClr val="bg2">
                    <a:lumMod val="50000"/>
                  </a:schemeClr>
                </a:solidFill>
                <a:latin typeface="华文中宋" panose="02010600040101010101" pitchFamily="2" charset="-122"/>
                <a:ea typeface="华文中宋" panose="02010600040101010101" pitchFamily="2" charset="-122"/>
              </a:rPr>
              <a:t>Res unit：</a:t>
            </a:r>
            <a:r>
              <a:rPr lang="zh-CN" altLang="en-US" dirty="0">
                <a:latin typeface="华文中宋" panose="02010600040101010101" pitchFamily="2" charset="-122"/>
                <a:ea typeface="华文中宋" panose="02010600040101010101" pitchFamily="2" charset="-122"/>
              </a:rPr>
              <a:t>残差组件，输入通过两个CBL后，再与原输入进行add。这是一种常规的残差单元，以使得网络可以提取到更深层的特征，同时避免出现梯度消失或爆炸。</a:t>
            </a:r>
            <a:endParaRPr lang="en-US" altLang="zh-CN"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83803106"/>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a:extLst>
              <a:ext uri="{FF2B5EF4-FFF2-40B4-BE49-F238E27FC236}">
                <a16:creationId xmlns:a16="http://schemas.microsoft.com/office/drawing/2014/main" id="{5091A81A-63D2-2CDE-F30A-5ACC095982ED}"/>
              </a:ext>
            </a:extLst>
          </p:cNvPr>
          <p:cNvSpPr/>
          <p:nvPr/>
        </p:nvSpPr>
        <p:spPr>
          <a:xfrm>
            <a:off x="4793743" y="2381015"/>
            <a:ext cx="2624194" cy="265399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0" y="687705"/>
            <a:ext cx="5000626" cy="297180"/>
            <a:chOff x="0" y="687705"/>
            <a:chExt cx="5000626" cy="297180"/>
          </a:xfrm>
        </p:grpSpPr>
        <p:sp>
          <p:nvSpPr>
            <p:cNvPr id="64" name="矩形 63"/>
            <p:cNvSpPr/>
            <p:nvPr>
              <p:custDataLst>
                <p:tags r:id="rId19"/>
              </p:custDataLst>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custDataLst>
                <p:tags r:id="rId20"/>
              </p:custDataLst>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custDataLst>
                <p:tags r:id="rId21"/>
              </p:custDataLst>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custDataLst>
                <p:tags r:id="rId22"/>
              </p:custDataLst>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custDataLst>
                <p:tags r:id="rId15"/>
              </p:custDataLst>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custDataLst>
                <p:tags r:id="rId16"/>
              </p:custDataLst>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custDataLst>
                <p:tags r:id="rId17"/>
              </p:custDataLst>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custDataLst>
                <p:tags r:id="rId18"/>
              </p:custDataLst>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TextBox 6"/>
          <p:cNvSpPr txBox="1">
            <a:spLocks noChangeArrowheads="1"/>
          </p:cNvSpPr>
          <p:nvPr>
            <p:custDataLst>
              <p:tags r:id="rId2"/>
            </p:custDataLst>
          </p:nvPr>
        </p:nvSpPr>
        <p:spPr bwMode="auto">
          <a:xfrm>
            <a:off x="4970604" y="3093042"/>
            <a:ext cx="227047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a:lvl3pPr/>
            <a:lvl4pPr/>
            <a:lvl5pPr/>
            <a:lvl6pPr/>
            <a:lvl7pPr/>
            <a:lvl8pPr/>
            <a:lvl9pPr/>
          </a:lstStyle>
          <a:p>
            <a:pPr algn="ctr"/>
            <a:r>
              <a:rPr lang="zh-CN" sz="7200" b="1" dirty="0">
                <a:solidFill>
                  <a:schemeClr val="bg1"/>
                </a:solidFill>
                <a:effectLst/>
                <a:latin typeface="华文中宋" panose="02010600040101010101" pitchFamily="2" charset="-122"/>
                <a:ea typeface="华文中宋" panose="02010600040101010101" pitchFamily="2" charset="-122"/>
                <a:sym typeface="汉仪尚巍手书W" panose="00020600040101010101" charset="-122"/>
              </a:rPr>
              <a:t>目录</a:t>
            </a:r>
          </a:p>
        </p:txBody>
      </p:sp>
      <p:grpSp>
        <p:nvGrpSpPr>
          <p:cNvPr id="10" name="组合 9">
            <a:extLst>
              <a:ext uri="{FF2B5EF4-FFF2-40B4-BE49-F238E27FC236}">
                <a16:creationId xmlns:a16="http://schemas.microsoft.com/office/drawing/2014/main" id="{8C0098D4-F497-79B5-7E23-A89B80D04C4A}"/>
              </a:ext>
            </a:extLst>
          </p:cNvPr>
          <p:cNvGrpSpPr/>
          <p:nvPr/>
        </p:nvGrpSpPr>
        <p:grpSpPr>
          <a:xfrm>
            <a:off x="1584748" y="1740887"/>
            <a:ext cx="4017010" cy="748665"/>
            <a:chOff x="5391150" y="1870075"/>
            <a:chExt cx="4017010" cy="748665"/>
          </a:xfrm>
        </p:grpSpPr>
        <p:sp>
          <p:nvSpPr>
            <p:cNvPr id="2" name="标题"/>
            <p:cNvSpPr txBox="1"/>
            <p:nvPr>
              <p:custDataLst>
                <p:tags r:id="rId13"/>
              </p:custDataLst>
            </p:nvPr>
          </p:nvSpPr>
          <p:spPr>
            <a:xfrm>
              <a:off x="6414135" y="1921241"/>
              <a:ext cx="2994025" cy="646331"/>
            </a:xfrm>
            <a:prstGeom prst="rect">
              <a:avLst/>
            </a:prstGeom>
            <a:noFill/>
          </p:spPr>
          <p:txBody>
            <a:bodyPr wrap="square" rtlCol="0">
              <a:spAutoFit/>
            </a:bodyPr>
            <a:lstStyle/>
            <a:p>
              <a:pPr fontAlgn="base">
                <a:spcBef>
                  <a:spcPct val="0"/>
                </a:spcBef>
                <a:spcAft>
                  <a:spcPct val="0"/>
                </a:spcAft>
                <a:defRPr/>
              </a:pPr>
              <a:r>
                <a:rPr lang="zh-CN" altLang="en-US" sz="3600" b="1" dirty="0">
                  <a:solidFill>
                    <a:srgbClr val="095FAD"/>
                  </a:solidFill>
                  <a:latin typeface="微软雅黑" panose="020B0503020204020204" pitchFamily="34" charset="-122"/>
                  <a:ea typeface="微软雅黑" panose="020B0503020204020204" pitchFamily="34" charset="-122"/>
                  <a:sym typeface="+mn-ea"/>
                </a:rPr>
                <a:t>项目背景简介</a:t>
              </a:r>
              <a:endParaRPr lang="zh-CN" altLang="en-US" sz="3600" b="1" dirty="0">
                <a:solidFill>
                  <a:srgbClr val="095FAD"/>
                </a:solidFill>
                <a:latin typeface="微软雅黑" panose="020B0503020204020204" pitchFamily="34" charset="-122"/>
                <a:ea typeface="微软雅黑" panose="020B0503020204020204" pitchFamily="34" charset="-122"/>
                <a:cs typeface="方正颜宋简体_大" panose="02000000000000000000" charset="-122"/>
                <a:sym typeface="+mn-ea"/>
              </a:endParaRPr>
            </a:p>
          </p:txBody>
        </p:sp>
        <p:sp>
          <p:nvSpPr>
            <p:cNvPr id="3" name="矩形 2"/>
            <p:cNvSpPr/>
            <p:nvPr>
              <p:custDataLst>
                <p:tags r:id="rId14"/>
              </p:custDataLst>
            </p:nvPr>
          </p:nvSpPr>
          <p:spPr>
            <a:xfrm>
              <a:off x="5391150" y="1870075"/>
              <a:ext cx="880745" cy="748665"/>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mj-ea"/>
                  <a:ea typeface="+mj-ea"/>
                </a:rPr>
                <a:t>01</a:t>
              </a:r>
            </a:p>
          </p:txBody>
        </p:sp>
      </p:grpSp>
      <p:grpSp>
        <p:nvGrpSpPr>
          <p:cNvPr id="12" name="组合 11">
            <a:extLst>
              <a:ext uri="{FF2B5EF4-FFF2-40B4-BE49-F238E27FC236}">
                <a16:creationId xmlns:a16="http://schemas.microsoft.com/office/drawing/2014/main" id="{83823131-FCE4-860A-CF39-72322297844A}"/>
              </a:ext>
            </a:extLst>
          </p:cNvPr>
          <p:cNvGrpSpPr/>
          <p:nvPr/>
        </p:nvGrpSpPr>
        <p:grpSpPr>
          <a:xfrm>
            <a:off x="1584748" y="4985918"/>
            <a:ext cx="6481445" cy="748665"/>
            <a:chOff x="5391150" y="4759960"/>
            <a:chExt cx="6481445" cy="748665"/>
          </a:xfrm>
        </p:grpSpPr>
        <p:sp>
          <p:nvSpPr>
            <p:cNvPr id="4" name="标题"/>
            <p:cNvSpPr txBox="1"/>
            <p:nvPr>
              <p:custDataLst>
                <p:tags r:id="rId11"/>
              </p:custDataLst>
            </p:nvPr>
          </p:nvSpPr>
          <p:spPr>
            <a:xfrm>
              <a:off x="6414135" y="4769485"/>
              <a:ext cx="5458460" cy="646331"/>
            </a:xfrm>
            <a:prstGeom prst="rect">
              <a:avLst/>
            </a:prstGeom>
            <a:noFill/>
          </p:spPr>
          <p:txBody>
            <a:bodyPr wrap="square" rtlCol="0">
              <a:spAutoFit/>
            </a:bodyPr>
            <a:lstStyle/>
            <a:p>
              <a:pPr fontAlgn="base">
                <a:spcBef>
                  <a:spcPct val="0"/>
                </a:spcBef>
                <a:spcAft>
                  <a:spcPct val="0"/>
                </a:spcAft>
                <a:defRPr/>
              </a:pPr>
              <a:r>
                <a:rPr lang="zh-CN" altLang="en-US" sz="3600" b="1" dirty="0">
                  <a:solidFill>
                    <a:srgbClr val="095FAD"/>
                  </a:solidFill>
                  <a:latin typeface="微软雅黑" panose="020B0503020204020204" pitchFamily="34" charset="-122"/>
                  <a:ea typeface="微软雅黑" panose="020B0503020204020204" pitchFamily="34" charset="-122"/>
                  <a:cs typeface="方正颜宋简体_大" panose="02000000000000000000" charset="-122"/>
                  <a:sym typeface="+mn-ea"/>
                </a:rPr>
                <a:t>数据处理</a:t>
              </a:r>
            </a:p>
          </p:txBody>
        </p:sp>
        <p:sp>
          <p:nvSpPr>
            <p:cNvPr id="5" name="矩形 4"/>
            <p:cNvSpPr/>
            <p:nvPr>
              <p:custDataLst>
                <p:tags r:id="rId12"/>
              </p:custDataLst>
            </p:nvPr>
          </p:nvSpPr>
          <p:spPr>
            <a:xfrm>
              <a:off x="5391150" y="4759960"/>
              <a:ext cx="880745" cy="748665"/>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mj-ea"/>
                  <a:ea typeface="+mj-ea"/>
                </a:rPr>
                <a:t>03</a:t>
              </a:r>
            </a:p>
          </p:txBody>
        </p:sp>
      </p:grpSp>
      <p:grpSp>
        <p:nvGrpSpPr>
          <p:cNvPr id="11" name="组合 10">
            <a:extLst>
              <a:ext uri="{FF2B5EF4-FFF2-40B4-BE49-F238E27FC236}">
                <a16:creationId xmlns:a16="http://schemas.microsoft.com/office/drawing/2014/main" id="{C7FE1292-0B8D-27ED-862D-A30EFECCD6E6}"/>
              </a:ext>
            </a:extLst>
          </p:cNvPr>
          <p:cNvGrpSpPr/>
          <p:nvPr/>
        </p:nvGrpSpPr>
        <p:grpSpPr>
          <a:xfrm>
            <a:off x="365336" y="3340277"/>
            <a:ext cx="4017010" cy="748665"/>
            <a:chOff x="5391150" y="3315335"/>
            <a:chExt cx="4017010" cy="748665"/>
          </a:xfrm>
        </p:grpSpPr>
        <p:sp>
          <p:nvSpPr>
            <p:cNvPr id="6" name="标题"/>
            <p:cNvSpPr txBox="1"/>
            <p:nvPr>
              <p:custDataLst>
                <p:tags r:id="rId9"/>
              </p:custDataLst>
            </p:nvPr>
          </p:nvSpPr>
          <p:spPr>
            <a:xfrm>
              <a:off x="6414135" y="3366501"/>
              <a:ext cx="2994025" cy="646331"/>
            </a:xfrm>
            <a:prstGeom prst="rect">
              <a:avLst/>
            </a:prstGeom>
            <a:noFill/>
          </p:spPr>
          <p:txBody>
            <a:bodyPr wrap="square" rtlCol="0">
              <a:spAutoFit/>
            </a:bodyPr>
            <a:lstStyle/>
            <a:p>
              <a:pPr fontAlgn="base">
                <a:spcBef>
                  <a:spcPct val="0"/>
                </a:spcBef>
                <a:spcAft>
                  <a:spcPct val="0"/>
                </a:spcAft>
                <a:defRPr/>
              </a:pPr>
              <a:r>
                <a:rPr lang="zh-CN" altLang="en-US" sz="3600" b="1" dirty="0">
                  <a:solidFill>
                    <a:srgbClr val="095FAD"/>
                  </a:solidFill>
                  <a:latin typeface="微软雅黑" panose="020B0503020204020204" pitchFamily="34" charset="-122"/>
                  <a:ea typeface="微软雅黑" panose="020B0503020204020204" pitchFamily="34" charset="-122"/>
                  <a:sym typeface="+mn-ea"/>
                </a:rPr>
                <a:t>层次结构设计</a:t>
              </a:r>
              <a:endParaRPr lang="zh-CN" altLang="en-US" sz="3600" b="1" dirty="0">
                <a:solidFill>
                  <a:srgbClr val="095FAD"/>
                </a:solidFill>
                <a:latin typeface="微软雅黑" panose="020B0503020204020204" pitchFamily="34" charset="-122"/>
                <a:ea typeface="微软雅黑" panose="020B0503020204020204" pitchFamily="34" charset="-122"/>
                <a:cs typeface="方正颜宋简体_大" panose="02000000000000000000" charset="-122"/>
                <a:sym typeface="+mn-ea"/>
              </a:endParaRPr>
            </a:p>
          </p:txBody>
        </p:sp>
        <p:sp>
          <p:nvSpPr>
            <p:cNvPr id="7" name="矩形 6"/>
            <p:cNvSpPr/>
            <p:nvPr>
              <p:custDataLst>
                <p:tags r:id="rId10"/>
              </p:custDataLst>
            </p:nvPr>
          </p:nvSpPr>
          <p:spPr>
            <a:xfrm>
              <a:off x="5391150" y="3315335"/>
              <a:ext cx="880745" cy="748665"/>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mj-ea"/>
                  <a:ea typeface="+mj-ea"/>
                </a:rPr>
                <a:t>02</a:t>
              </a:r>
            </a:p>
          </p:txBody>
        </p:sp>
      </p:grpSp>
      <p:pic>
        <p:nvPicPr>
          <p:cNvPr id="8" name="图片 7">
            <a:extLst>
              <a:ext uri="{FF2B5EF4-FFF2-40B4-BE49-F238E27FC236}">
                <a16:creationId xmlns:a16="http://schemas.microsoft.com/office/drawing/2014/main" id="{3ED739E1-E4CC-142B-B648-A342E8562FC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665469" y="305614"/>
            <a:ext cx="880745" cy="1194674"/>
          </a:xfrm>
          <a:prstGeom prst="rect">
            <a:avLst/>
          </a:prstGeom>
        </p:spPr>
      </p:pic>
      <p:grpSp>
        <p:nvGrpSpPr>
          <p:cNvPr id="14" name="组合 13">
            <a:extLst>
              <a:ext uri="{FF2B5EF4-FFF2-40B4-BE49-F238E27FC236}">
                <a16:creationId xmlns:a16="http://schemas.microsoft.com/office/drawing/2014/main" id="{CD747359-044D-7018-7664-6868A0FEADAB}"/>
              </a:ext>
            </a:extLst>
          </p:cNvPr>
          <p:cNvGrpSpPr/>
          <p:nvPr/>
        </p:nvGrpSpPr>
        <p:grpSpPr>
          <a:xfrm>
            <a:off x="7445209" y="1740887"/>
            <a:ext cx="4481020" cy="748665"/>
            <a:chOff x="5391150" y="4759960"/>
            <a:chExt cx="4481020" cy="748665"/>
          </a:xfrm>
        </p:grpSpPr>
        <p:sp>
          <p:nvSpPr>
            <p:cNvPr id="15" name="标题">
              <a:extLst>
                <a:ext uri="{FF2B5EF4-FFF2-40B4-BE49-F238E27FC236}">
                  <a16:creationId xmlns:a16="http://schemas.microsoft.com/office/drawing/2014/main" id="{E3154ACA-DF8D-49A3-31FD-6C7917D5E508}"/>
                </a:ext>
              </a:extLst>
            </p:cNvPr>
            <p:cNvSpPr txBox="1"/>
            <p:nvPr>
              <p:custDataLst>
                <p:tags r:id="rId7"/>
              </p:custDataLst>
            </p:nvPr>
          </p:nvSpPr>
          <p:spPr>
            <a:xfrm>
              <a:off x="6414135" y="4920044"/>
              <a:ext cx="3458035" cy="523220"/>
            </a:xfrm>
            <a:prstGeom prst="rect">
              <a:avLst/>
            </a:prstGeom>
            <a:noFill/>
          </p:spPr>
          <p:txBody>
            <a:bodyPr wrap="square" rtlCol="0">
              <a:spAutoFit/>
            </a:bodyPr>
            <a:lstStyle/>
            <a:p>
              <a:pPr fontAlgn="base">
                <a:spcBef>
                  <a:spcPct val="0"/>
                </a:spcBef>
                <a:spcAft>
                  <a:spcPct val="0"/>
                </a:spcAft>
                <a:defRPr/>
              </a:pPr>
              <a:r>
                <a:rPr lang="zh-CN" altLang="en-US" sz="2800" b="1" dirty="0">
                  <a:solidFill>
                    <a:srgbClr val="095FAD"/>
                  </a:solidFill>
                  <a:latin typeface="微软雅黑" panose="020B0503020204020204" pitchFamily="34" charset="-122"/>
                  <a:ea typeface="微软雅黑" panose="020B0503020204020204" pitchFamily="34" charset="-122"/>
                  <a:cs typeface="方正颜宋简体_大" panose="02000000000000000000" charset="-122"/>
                  <a:sym typeface="+mn-ea"/>
                </a:rPr>
                <a:t>算法流程</a:t>
              </a:r>
              <a:r>
                <a:rPr lang="en-US" altLang="zh-CN" sz="2800" b="1" dirty="0">
                  <a:solidFill>
                    <a:srgbClr val="095FAD"/>
                  </a:solidFill>
                  <a:latin typeface="微软雅黑" panose="020B0503020204020204" pitchFamily="34" charset="-122"/>
                  <a:ea typeface="微软雅黑" panose="020B0503020204020204" pitchFamily="34" charset="-122"/>
                  <a:cs typeface="方正颜宋简体_大" panose="02000000000000000000" charset="-122"/>
                  <a:sym typeface="+mn-ea"/>
                </a:rPr>
                <a:t>&amp;</a:t>
              </a:r>
              <a:r>
                <a:rPr lang="zh-CN" altLang="en-US" sz="2800" b="1" dirty="0">
                  <a:solidFill>
                    <a:srgbClr val="095FAD"/>
                  </a:solidFill>
                  <a:latin typeface="微软雅黑" panose="020B0503020204020204" pitchFamily="34" charset="-122"/>
                  <a:ea typeface="微软雅黑" panose="020B0503020204020204" pitchFamily="34" charset="-122"/>
                  <a:cs typeface="方正颜宋简体_大" panose="02000000000000000000" charset="-122"/>
                  <a:sym typeface="+mn-ea"/>
                </a:rPr>
                <a:t>网络结构</a:t>
              </a:r>
            </a:p>
          </p:txBody>
        </p:sp>
        <p:sp>
          <p:nvSpPr>
            <p:cNvPr id="16" name="矩形 15">
              <a:extLst>
                <a:ext uri="{FF2B5EF4-FFF2-40B4-BE49-F238E27FC236}">
                  <a16:creationId xmlns:a16="http://schemas.microsoft.com/office/drawing/2014/main" id="{2D9FFDB5-5B7E-2F2C-58EF-16F8A9A6DECF}"/>
                </a:ext>
              </a:extLst>
            </p:cNvPr>
            <p:cNvSpPr/>
            <p:nvPr>
              <p:custDataLst>
                <p:tags r:id="rId8"/>
              </p:custDataLst>
            </p:nvPr>
          </p:nvSpPr>
          <p:spPr>
            <a:xfrm>
              <a:off x="5391150" y="4759960"/>
              <a:ext cx="880745" cy="748665"/>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mj-ea"/>
                  <a:ea typeface="+mj-ea"/>
                </a:rPr>
                <a:t>04</a:t>
              </a:r>
            </a:p>
          </p:txBody>
        </p:sp>
      </p:grpSp>
      <p:grpSp>
        <p:nvGrpSpPr>
          <p:cNvPr id="17" name="组合 16">
            <a:extLst>
              <a:ext uri="{FF2B5EF4-FFF2-40B4-BE49-F238E27FC236}">
                <a16:creationId xmlns:a16="http://schemas.microsoft.com/office/drawing/2014/main" id="{498B6B12-1537-13D3-DAD4-8EB40D11C710}"/>
              </a:ext>
            </a:extLst>
          </p:cNvPr>
          <p:cNvGrpSpPr/>
          <p:nvPr/>
        </p:nvGrpSpPr>
        <p:grpSpPr>
          <a:xfrm>
            <a:off x="8501505" y="3391443"/>
            <a:ext cx="3690495" cy="748665"/>
            <a:chOff x="5391150" y="4759960"/>
            <a:chExt cx="3523828" cy="748665"/>
          </a:xfrm>
        </p:grpSpPr>
        <p:sp>
          <p:nvSpPr>
            <p:cNvPr id="18" name="标题">
              <a:extLst>
                <a:ext uri="{FF2B5EF4-FFF2-40B4-BE49-F238E27FC236}">
                  <a16:creationId xmlns:a16="http://schemas.microsoft.com/office/drawing/2014/main" id="{8BD85628-C887-8FDA-43A0-EE36AC6072C0}"/>
                </a:ext>
              </a:extLst>
            </p:cNvPr>
            <p:cNvSpPr txBox="1"/>
            <p:nvPr>
              <p:custDataLst>
                <p:tags r:id="rId5"/>
              </p:custDataLst>
            </p:nvPr>
          </p:nvSpPr>
          <p:spPr>
            <a:xfrm>
              <a:off x="6409296" y="4912110"/>
              <a:ext cx="2505682" cy="461665"/>
            </a:xfrm>
            <a:prstGeom prst="rect">
              <a:avLst/>
            </a:prstGeom>
            <a:noFill/>
          </p:spPr>
          <p:txBody>
            <a:bodyPr wrap="square" rtlCol="0">
              <a:spAutoFit/>
            </a:bodyPr>
            <a:lstStyle/>
            <a:p>
              <a:pPr fontAlgn="base">
                <a:spcBef>
                  <a:spcPct val="0"/>
                </a:spcBef>
                <a:spcAft>
                  <a:spcPct val="0"/>
                </a:spcAft>
                <a:defRPr/>
              </a:pPr>
              <a:r>
                <a:rPr lang="zh-CN" altLang="en-US" sz="2400" b="1" dirty="0">
                  <a:solidFill>
                    <a:srgbClr val="095FAD"/>
                  </a:solidFill>
                  <a:latin typeface="微软雅黑" panose="020B0503020204020204" pitchFamily="34" charset="-122"/>
                  <a:ea typeface="微软雅黑" panose="020B0503020204020204" pitchFamily="34" charset="-122"/>
                  <a:cs typeface="方正颜宋简体_大" panose="02000000000000000000" charset="-122"/>
                  <a:sym typeface="+mn-ea"/>
                </a:rPr>
                <a:t>模型训练效果评估</a:t>
              </a:r>
            </a:p>
          </p:txBody>
        </p:sp>
        <p:sp>
          <p:nvSpPr>
            <p:cNvPr id="19" name="矩形 18">
              <a:extLst>
                <a:ext uri="{FF2B5EF4-FFF2-40B4-BE49-F238E27FC236}">
                  <a16:creationId xmlns:a16="http://schemas.microsoft.com/office/drawing/2014/main" id="{6CBD1A36-3DF9-FB0E-1B98-A851EE527A77}"/>
                </a:ext>
              </a:extLst>
            </p:cNvPr>
            <p:cNvSpPr/>
            <p:nvPr>
              <p:custDataLst>
                <p:tags r:id="rId6"/>
              </p:custDataLst>
            </p:nvPr>
          </p:nvSpPr>
          <p:spPr>
            <a:xfrm>
              <a:off x="5391150" y="4759960"/>
              <a:ext cx="880745" cy="748665"/>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mj-ea"/>
                  <a:ea typeface="+mj-ea"/>
                </a:rPr>
                <a:t>05</a:t>
              </a:r>
            </a:p>
          </p:txBody>
        </p:sp>
      </p:grpSp>
      <p:grpSp>
        <p:nvGrpSpPr>
          <p:cNvPr id="13" name="组合 12">
            <a:extLst>
              <a:ext uri="{FF2B5EF4-FFF2-40B4-BE49-F238E27FC236}">
                <a16:creationId xmlns:a16="http://schemas.microsoft.com/office/drawing/2014/main" id="{2721A3BB-5E48-569D-BF68-0F03EA9DE994}"/>
              </a:ext>
            </a:extLst>
          </p:cNvPr>
          <p:cNvGrpSpPr/>
          <p:nvPr/>
        </p:nvGrpSpPr>
        <p:grpSpPr>
          <a:xfrm>
            <a:off x="7445209" y="5035005"/>
            <a:ext cx="3299037" cy="748665"/>
            <a:chOff x="5391150" y="4759960"/>
            <a:chExt cx="3299037" cy="748665"/>
          </a:xfrm>
        </p:grpSpPr>
        <p:sp>
          <p:nvSpPr>
            <p:cNvPr id="20" name="标题">
              <a:extLst>
                <a:ext uri="{FF2B5EF4-FFF2-40B4-BE49-F238E27FC236}">
                  <a16:creationId xmlns:a16="http://schemas.microsoft.com/office/drawing/2014/main" id="{F0D43BFF-36C6-EA42-39B8-96F3A46150FB}"/>
                </a:ext>
              </a:extLst>
            </p:cNvPr>
            <p:cNvSpPr txBox="1"/>
            <p:nvPr>
              <p:custDataLst>
                <p:tags r:id="rId3"/>
              </p:custDataLst>
            </p:nvPr>
          </p:nvSpPr>
          <p:spPr>
            <a:xfrm>
              <a:off x="6414135" y="4769485"/>
              <a:ext cx="2276052" cy="646331"/>
            </a:xfrm>
            <a:prstGeom prst="rect">
              <a:avLst/>
            </a:prstGeom>
            <a:noFill/>
          </p:spPr>
          <p:txBody>
            <a:bodyPr wrap="square" rtlCol="0">
              <a:spAutoFit/>
            </a:bodyPr>
            <a:lstStyle/>
            <a:p>
              <a:pPr fontAlgn="base">
                <a:spcBef>
                  <a:spcPct val="0"/>
                </a:spcBef>
                <a:spcAft>
                  <a:spcPct val="0"/>
                </a:spcAft>
                <a:defRPr/>
              </a:pPr>
              <a:r>
                <a:rPr lang="zh-CN" altLang="en-US" sz="3600" b="1" dirty="0">
                  <a:solidFill>
                    <a:srgbClr val="095FAD"/>
                  </a:solidFill>
                  <a:latin typeface="微软雅黑" panose="020B0503020204020204" pitchFamily="34" charset="-122"/>
                  <a:ea typeface="微软雅黑" panose="020B0503020204020204" pitchFamily="34" charset="-122"/>
                  <a:cs typeface="方正颜宋简体_大" panose="02000000000000000000" charset="-122"/>
                  <a:sym typeface="+mn-ea"/>
                </a:rPr>
                <a:t>总结</a:t>
              </a:r>
            </a:p>
          </p:txBody>
        </p:sp>
        <p:sp>
          <p:nvSpPr>
            <p:cNvPr id="21" name="矩形 20">
              <a:extLst>
                <a:ext uri="{FF2B5EF4-FFF2-40B4-BE49-F238E27FC236}">
                  <a16:creationId xmlns:a16="http://schemas.microsoft.com/office/drawing/2014/main" id="{390F9444-3622-A8E9-B60D-350C17CDE64A}"/>
                </a:ext>
              </a:extLst>
            </p:cNvPr>
            <p:cNvSpPr/>
            <p:nvPr>
              <p:custDataLst>
                <p:tags r:id="rId4"/>
              </p:custDataLst>
            </p:nvPr>
          </p:nvSpPr>
          <p:spPr>
            <a:xfrm>
              <a:off x="5391150" y="4759960"/>
              <a:ext cx="880745" cy="748665"/>
            </a:xfrm>
            <a:prstGeom prst="rect">
              <a:avLst/>
            </a:prstGeom>
            <a:solidFill>
              <a:srgbClr val="286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mj-ea"/>
                  <a:ea typeface="+mj-ea"/>
                </a:rPr>
                <a:t>06</a:t>
              </a:r>
            </a:p>
          </p:txBody>
        </p:sp>
      </p:grpSp>
    </p:spTree>
    <p:custDataLst>
      <p:tags r:id="rId1"/>
    </p:custDataLst>
    <p:extLst>
      <p:ext uri="{BB962C8B-B14F-4D97-AF65-F5344CB8AC3E}">
        <p14:creationId xmlns:p14="http://schemas.microsoft.com/office/powerpoint/2010/main" val="4282609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5C06BC3C-8D20-EA6A-7179-92188E5D4587}"/>
              </a:ext>
            </a:extLst>
          </p:cNvPr>
          <p:cNvGrpSpPr/>
          <p:nvPr/>
        </p:nvGrpSpPr>
        <p:grpSpPr>
          <a:xfrm>
            <a:off x="5738045" y="1624060"/>
            <a:ext cx="2058394" cy="5215683"/>
            <a:chOff x="3731296" y="1491064"/>
            <a:chExt cx="2058394" cy="5215683"/>
          </a:xfrm>
        </p:grpSpPr>
        <p:sp>
          <p:nvSpPr>
            <p:cNvPr id="26" name="立方体 25">
              <a:extLst>
                <a:ext uri="{FF2B5EF4-FFF2-40B4-BE49-F238E27FC236}">
                  <a16:creationId xmlns:a16="http://schemas.microsoft.com/office/drawing/2014/main" id="{F16E0D07-B265-E827-9A06-2618DCFABCE1}"/>
                </a:ext>
              </a:extLst>
            </p:cNvPr>
            <p:cNvSpPr/>
            <p:nvPr/>
          </p:nvSpPr>
          <p:spPr>
            <a:xfrm>
              <a:off x="3899063" y="1491064"/>
              <a:ext cx="1722863" cy="1589385"/>
            </a:xfrm>
            <a:prstGeom prst="cube">
              <a:avLst>
                <a:gd name="adj" fmla="val 4305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27" name="立方体 26">
              <a:extLst>
                <a:ext uri="{FF2B5EF4-FFF2-40B4-BE49-F238E27FC236}">
                  <a16:creationId xmlns:a16="http://schemas.microsoft.com/office/drawing/2014/main" id="{F896DD25-5BA0-0017-F29E-FC5EFF571B84}"/>
                </a:ext>
              </a:extLst>
            </p:cNvPr>
            <p:cNvSpPr/>
            <p:nvPr/>
          </p:nvSpPr>
          <p:spPr>
            <a:xfrm>
              <a:off x="4080353" y="3551991"/>
              <a:ext cx="1444047" cy="1309942"/>
            </a:xfrm>
            <a:prstGeom prst="cube">
              <a:avLst>
                <a:gd name="adj" fmla="val 43056"/>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28" name="立方体 27">
              <a:extLst>
                <a:ext uri="{FF2B5EF4-FFF2-40B4-BE49-F238E27FC236}">
                  <a16:creationId xmlns:a16="http://schemas.microsoft.com/office/drawing/2014/main" id="{DD0A16B8-27A3-70D0-A8AD-6752E21551AC}"/>
                </a:ext>
              </a:extLst>
            </p:cNvPr>
            <p:cNvSpPr/>
            <p:nvPr/>
          </p:nvSpPr>
          <p:spPr>
            <a:xfrm>
              <a:off x="4309474" y="5357925"/>
              <a:ext cx="902043" cy="850074"/>
            </a:xfrm>
            <a:prstGeom prst="cube">
              <a:avLst>
                <a:gd name="adj" fmla="val 43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E8566877-034B-DC60-87C7-A40621F4B329}"/>
                    </a:ext>
                  </a:extLst>
                </p:cNvPr>
                <p:cNvSpPr txBox="1"/>
                <p:nvPr/>
              </p:nvSpPr>
              <p:spPr>
                <a:xfrm>
                  <a:off x="3731297" y="3143779"/>
                  <a:ext cx="2058393" cy="369332"/>
                </a:xfrm>
                <a:prstGeom prst="rect">
                  <a:avLst/>
                </a:prstGeom>
                <a:noFill/>
              </p:spPr>
              <p:txBody>
                <a:bodyPr wrap="square" rtlCol="0">
                  <a:spAutoFit/>
                </a:bodyPr>
                <a:lstStyle/>
                <a:p>
                  <a:r>
                    <a:rPr lang="en-US" altLang="zh-CN" dirty="0"/>
                    <a:t>Y1 </a:t>
                  </a:r>
                  <a14:m>
                    <m:oMath xmlns:m="http://schemas.openxmlformats.org/officeDocument/2006/math">
                      <m:r>
                        <a:rPr lang="en-US" altLang="zh-CN" b="0" i="1" smtClean="0">
                          <a:latin typeface="Cambria Math" panose="02040503050406030204" pitchFamily="18" charset="0"/>
                        </a:rPr>
                        <m:t>76</m:t>
                      </m:r>
                      <m:r>
                        <a:rPr lang="en-US" altLang="zh-CN" b="0" i="1" smtClean="0">
                          <a:latin typeface="Cambria Math" panose="02040503050406030204" pitchFamily="18" charset="0"/>
                          <a:ea typeface="Cambria Math" panose="02040503050406030204" pitchFamily="18" charset="0"/>
                        </a:rPr>
                        <m:t>×76×255</m:t>
                      </m:r>
                    </m:oMath>
                  </a14:m>
                  <a:endParaRPr lang="zh-CN" altLang="en-US" dirty="0"/>
                </a:p>
              </p:txBody>
            </p:sp>
          </mc:Choice>
          <mc:Fallback xmlns="">
            <p:sp>
              <p:nvSpPr>
                <p:cNvPr id="29" name="文本框 28">
                  <a:extLst>
                    <a:ext uri="{FF2B5EF4-FFF2-40B4-BE49-F238E27FC236}">
                      <a16:creationId xmlns:a16="http://schemas.microsoft.com/office/drawing/2014/main" id="{E8566877-034B-DC60-87C7-A40621F4B329}"/>
                    </a:ext>
                  </a:extLst>
                </p:cNvPr>
                <p:cNvSpPr txBox="1">
                  <a:spLocks noRot="1" noChangeAspect="1" noMove="1" noResize="1" noEditPoints="1" noAdjustHandles="1" noChangeArrowheads="1" noChangeShapeType="1" noTextEdit="1"/>
                </p:cNvSpPr>
                <p:nvPr/>
              </p:nvSpPr>
              <p:spPr>
                <a:xfrm>
                  <a:off x="3731297" y="3143779"/>
                  <a:ext cx="2058393" cy="369332"/>
                </a:xfrm>
                <a:prstGeom prst="rect">
                  <a:avLst/>
                </a:prstGeom>
                <a:blipFill>
                  <a:blip r:embed="rId3"/>
                  <a:stretch>
                    <a:fillRect l="-236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A7F8CED-4D59-C574-DC2D-DE3296346A61}"/>
                    </a:ext>
                  </a:extLst>
                </p:cNvPr>
                <p:cNvSpPr txBox="1"/>
                <p:nvPr/>
              </p:nvSpPr>
              <p:spPr>
                <a:xfrm>
                  <a:off x="3731297" y="4925263"/>
                  <a:ext cx="2058393" cy="369332"/>
                </a:xfrm>
                <a:prstGeom prst="rect">
                  <a:avLst/>
                </a:prstGeom>
                <a:noFill/>
              </p:spPr>
              <p:txBody>
                <a:bodyPr wrap="square" rtlCol="0">
                  <a:spAutoFit/>
                </a:bodyPr>
                <a:lstStyle/>
                <a:p>
                  <a:r>
                    <a:rPr lang="en-US" altLang="zh-CN" dirty="0"/>
                    <a:t>Y2 </a:t>
                  </a:r>
                  <a14:m>
                    <m:oMath xmlns:m="http://schemas.openxmlformats.org/officeDocument/2006/math">
                      <m:r>
                        <a:rPr lang="en-US" altLang="zh-CN" b="0" i="1" smtClean="0">
                          <a:latin typeface="Cambria Math" panose="02040503050406030204" pitchFamily="18" charset="0"/>
                        </a:rPr>
                        <m:t>38</m:t>
                      </m:r>
                      <m:r>
                        <a:rPr lang="en-US" altLang="zh-CN" b="0" i="1" smtClean="0">
                          <a:latin typeface="Cambria Math" panose="02040503050406030204" pitchFamily="18" charset="0"/>
                          <a:ea typeface="Cambria Math" panose="02040503050406030204" pitchFamily="18" charset="0"/>
                        </a:rPr>
                        <m:t>×38×255</m:t>
                      </m:r>
                    </m:oMath>
                  </a14:m>
                  <a:endParaRPr lang="zh-CN" altLang="en-US" dirty="0"/>
                </a:p>
              </p:txBody>
            </p:sp>
          </mc:Choice>
          <mc:Fallback xmlns="">
            <p:sp>
              <p:nvSpPr>
                <p:cNvPr id="30" name="文本框 29">
                  <a:extLst>
                    <a:ext uri="{FF2B5EF4-FFF2-40B4-BE49-F238E27FC236}">
                      <a16:creationId xmlns:a16="http://schemas.microsoft.com/office/drawing/2014/main" id="{7A7F8CED-4D59-C574-DC2D-DE3296346A61}"/>
                    </a:ext>
                  </a:extLst>
                </p:cNvPr>
                <p:cNvSpPr txBox="1">
                  <a:spLocks noRot="1" noChangeAspect="1" noMove="1" noResize="1" noEditPoints="1" noAdjustHandles="1" noChangeArrowheads="1" noChangeShapeType="1" noTextEdit="1"/>
                </p:cNvSpPr>
                <p:nvPr/>
              </p:nvSpPr>
              <p:spPr>
                <a:xfrm>
                  <a:off x="3731297" y="4925263"/>
                  <a:ext cx="2058393" cy="369332"/>
                </a:xfrm>
                <a:prstGeom prst="rect">
                  <a:avLst/>
                </a:prstGeom>
                <a:blipFill>
                  <a:blip r:embed="rId4"/>
                  <a:stretch>
                    <a:fillRect l="-236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E394AEE-DA9B-042A-F9D1-DB8A28B086D7}"/>
                    </a:ext>
                  </a:extLst>
                </p:cNvPr>
                <p:cNvSpPr txBox="1"/>
                <p:nvPr/>
              </p:nvSpPr>
              <p:spPr>
                <a:xfrm>
                  <a:off x="3731296" y="6337415"/>
                  <a:ext cx="2058393" cy="369332"/>
                </a:xfrm>
                <a:prstGeom prst="rect">
                  <a:avLst/>
                </a:prstGeom>
                <a:noFill/>
              </p:spPr>
              <p:txBody>
                <a:bodyPr wrap="square" rtlCol="0">
                  <a:spAutoFit/>
                </a:bodyPr>
                <a:lstStyle/>
                <a:p>
                  <a:r>
                    <a:rPr lang="en-US" altLang="zh-CN" dirty="0"/>
                    <a:t>Y3 </a:t>
                  </a:r>
                  <a14:m>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9</m:t>
                      </m:r>
                      <m:r>
                        <a:rPr lang="en-US" altLang="zh-CN" b="0" i="1" smtClean="0">
                          <a:latin typeface="Cambria Math" panose="02040503050406030204" pitchFamily="18" charset="0"/>
                          <a:ea typeface="Cambria Math" panose="02040503050406030204" pitchFamily="18" charset="0"/>
                        </a:rPr>
                        <m:t>×19×255</m:t>
                      </m:r>
                    </m:oMath>
                  </a14:m>
                  <a:endParaRPr lang="zh-CN" altLang="en-US" dirty="0"/>
                </a:p>
              </p:txBody>
            </p:sp>
          </mc:Choice>
          <mc:Fallback xmlns="">
            <p:sp>
              <p:nvSpPr>
                <p:cNvPr id="31" name="文本框 30">
                  <a:extLst>
                    <a:ext uri="{FF2B5EF4-FFF2-40B4-BE49-F238E27FC236}">
                      <a16:creationId xmlns:a16="http://schemas.microsoft.com/office/drawing/2014/main" id="{BE394AEE-DA9B-042A-F9D1-DB8A28B086D7}"/>
                    </a:ext>
                  </a:extLst>
                </p:cNvPr>
                <p:cNvSpPr txBox="1">
                  <a:spLocks noRot="1" noChangeAspect="1" noMove="1" noResize="1" noEditPoints="1" noAdjustHandles="1" noChangeArrowheads="1" noChangeShapeType="1" noTextEdit="1"/>
                </p:cNvSpPr>
                <p:nvPr/>
              </p:nvSpPr>
              <p:spPr>
                <a:xfrm>
                  <a:off x="3731296" y="6337415"/>
                  <a:ext cx="2058393" cy="369332"/>
                </a:xfrm>
                <a:prstGeom prst="rect">
                  <a:avLst/>
                </a:prstGeom>
                <a:blipFill>
                  <a:blip r:embed="rId5"/>
                  <a:stretch>
                    <a:fillRect l="-2367" t="-8197" b="-24590"/>
                  </a:stretch>
                </a:blipFill>
              </p:spPr>
              <p:txBody>
                <a:bodyPr/>
                <a:lstStyle/>
                <a:p>
                  <a:r>
                    <a:rPr lang="zh-CN" altLang="en-US">
                      <a:noFill/>
                    </a:rPr>
                    <a:t> </a:t>
                  </a:r>
                </a:p>
              </p:txBody>
            </p:sp>
          </mc:Fallback>
        </mc:AlternateContent>
      </p:grpSp>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6634" y="402478"/>
            <a:ext cx="858731" cy="1164814"/>
          </a:xfrm>
          <a:prstGeom prst="rect">
            <a:avLst/>
          </a:prstGeom>
        </p:spPr>
      </p:pic>
      <p:sp>
        <p:nvSpPr>
          <p:cNvPr id="25" name="矩形 24">
            <a:extLst>
              <a:ext uri="{FF2B5EF4-FFF2-40B4-BE49-F238E27FC236}">
                <a16:creationId xmlns:a16="http://schemas.microsoft.com/office/drawing/2014/main" id="{ACF5C220-34F4-CDCD-5E62-EAB393229F0F}"/>
              </a:ext>
            </a:extLst>
          </p:cNvPr>
          <p:cNvSpPr/>
          <p:nvPr/>
        </p:nvSpPr>
        <p:spPr>
          <a:xfrm>
            <a:off x="1593153" y="1100841"/>
            <a:ext cx="2271776" cy="707886"/>
          </a:xfrm>
          <a:prstGeom prst="rect">
            <a:avLst/>
          </a:prstGeom>
          <a:noFill/>
        </p:spPr>
        <p:txBody>
          <a:bodyPr wrap="none" lIns="91440" tIns="45720" rIns="91440" bIns="45720">
            <a:spAutoFit/>
          </a:bodyPr>
          <a:lstStyle/>
          <a:p>
            <a:pPr algn="ctr"/>
            <a:r>
              <a:rPr lang="en-US" altLang="zh-CN" sz="4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Neck</a:t>
            </a:r>
            <a:r>
              <a:rPr lang="zh-CN" altLang="en-US" sz="4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网络</a:t>
            </a:r>
          </a:p>
        </p:txBody>
      </p:sp>
      <p:pic>
        <p:nvPicPr>
          <p:cNvPr id="7" name="图片 6">
            <a:extLst>
              <a:ext uri="{FF2B5EF4-FFF2-40B4-BE49-F238E27FC236}">
                <a16:creationId xmlns:a16="http://schemas.microsoft.com/office/drawing/2014/main" id="{42DE6752-C35C-76D0-387E-E0C4405D91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80" y="1836576"/>
            <a:ext cx="1860588" cy="1309942"/>
          </a:xfrm>
          <a:prstGeom prst="rect">
            <a:avLst/>
          </a:prstGeom>
        </p:spPr>
      </p:pic>
      <p:grpSp>
        <p:nvGrpSpPr>
          <p:cNvPr id="9" name="组合 8">
            <a:extLst>
              <a:ext uri="{FF2B5EF4-FFF2-40B4-BE49-F238E27FC236}">
                <a16:creationId xmlns:a16="http://schemas.microsoft.com/office/drawing/2014/main" id="{6F0E7F2F-C48D-36EB-71C1-E44D8911EC11}"/>
              </a:ext>
            </a:extLst>
          </p:cNvPr>
          <p:cNvGrpSpPr/>
          <p:nvPr/>
        </p:nvGrpSpPr>
        <p:grpSpPr>
          <a:xfrm>
            <a:off x="2570587" y="1696855"/>
            <a:ext cx="2058394" cy="5215683"/>
            <a:chOff x="3731296" y="1491064"/>
            <a:chExt cx="2058394" cy="5215683"/>
          </a:xfrm>
        </p:grpSpPr>
        <p:sp>
          <p:nvSpPr>
            <p:cNvPr id="11" name="立方体 10">
              <a:extLst>
                <a:ext uri="{FF2B5EF4-FFF2-40B4-BE49-F238E27FC236}">
                  <a16:creationId xmlns:a16="http://schemas.microsoft.com/office/drawing/2014/main" id="{32EB552B-27E0-C0F9-A219-95A8FFF042EC}"/>
                </a:ext>
              </a:extLst>
            </p:cNvPr>
            <p:cNvSpPr/>
            <p:nvPr/>
          </p:nvSpPr>
          <p:spPr>
            <a:xfrm>
              <a:off x="3899063" y="1491064"/>
              <a:ext cx="1722863" cy="1589385"/>
            </a:xfrm>
            <a:prstGeom prst="cube">
              <a:avLst>
                <a:gd name="adj" fmla="val 4305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2" name="立方体 11">
              <a:extLst>
                <a:ext uri="{FF2B5EF4-FFF2-40B4-BE49-F238E27FC236}">
                  <a16:creationId xmlns:a16="http://schemas.microsoft.com/office/drawing/2014/main" id="{14D11401-DCFA-37CD-B9CA-EC7FC02B8E0D}"/>
                </a:ext>
              </a:extLst>
            </p:cNvPr>
            <p:cNvSpPr/>
            <p:nvPr/>
          </p:nvSpPr>
          <p:spPr>
            <a:xfrm>
              <a:off x="4080353" y="3551991"/>
              <a:ext cx="1444047" cy="1309942"/>
            </a:xfrm>
            <a:prstGeom prst="cube">
              <a:avLst>
                <a:gd name="adj" fmla="val 43056"/>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3" name="立方体 12">
              <a:extLst>
                <a:ext uri="{FF2B5EF4-FFF2-40B4-BE49-F238E27FC236}">
                  <a16:creationId xmlns:a16="http://schemas.microsoft.com/office/drawing/2014/main" id="{CC0A31FF-310E-AEC6-4448-1A3A149D447C}"/>
                </a:ext>
              </a:extLst>
            </p:cNvPr>
            <p:cNvSpPr/>
            <p:nvPr/>
          </p:nvSpPr>
          <p:spPr>
            <a:xfrm>
              <a:off x="4309474" y="5357925"/>
              <a:ext cx="902043" cy="850074"/>
            </a:xfrm>
            <a:prstGeom prst="cube">
              <a:avLst>
                <a:gd name="adj" fmla="val 43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0DFA47F-0CDF-5A66-FA68-386AD4FBC4CB}"/>
                    </a:ext>
                  </a:extLst>
                </p:cNvPr>
                <p:cNvSpPr txBox="1"/>
                <p:nvPr/>
              </p:nvSpPr>
              <p:spPr>
                <a:xfrm>
                  <a:off x="3731297" y="3143779"/>
                  <a:ext cx="2058393" cy="369332"/>
                </a:xfrm>
                <a:prstGeom prst="rect">
                  <a:avLst/>
                </a:prstGeom>
                <a:noFill/>
              </p:spPr>
              <p:txBody>
                <a:bodyPr wrap="square" rtlCol="0">
                  <a:spAutoFit/>
                </a:bodyPr>
                <a:lstStyle/>
                <a:p>
                  <a:r>
                    <a:rPr lang="en-US" altLang="zh-CN" dirty="0"/>
                    <a:t>Y1 </a:t>
                  </a:r>
                  <a14:m>
                    <m:oMath xmlns:m="http://schemas.openxmlformats.org/officeDocument/2006/math">
                      <m:r>
                        <a:rPr lang="en-US" altLang="zh-CN" b="0" i="1" smtClean="0">
                          <a:latin typeface="Cambria Math" panose="02040503050406030204" pitchFamily="18" charset="0"/>
                        </a:rPr>
                        <m:t>76</m:t>
                      </m:r>
                      <m:r>
                        <a:rPr lang="en-US" altLang="zh-CN" b="0" i="1" smtClean="0">
                          <a:latin typeface="Cambria Math" panose="02040503050406030204" pitchFamily="18" charset="0"/>
                          <a:ea typeface="Cambria Math" panose="02040503050406030204" pitchFamily="18" charset="0"/>
                        </a:rPr>
                        <m:t>×76×255</m:t>
                      </m:r>
                    </m:oMath>
                  </a14:m>
                  <a:endParaRPr lang="zh-CN" altLang="en-US" dirty="0"/>
                </a:p>
              </p:txBody>
            </p:sp>
          </mc:Choice>
          <mc:Fallback xmlns="">
            <p:sp>
              <p:nvSpPr>
                <p:cNvPr id="14" name="文本框 13">
                  <a:extLst>
                    <a:ext uri="{FF2B5EF4-FFF2-40B4-BE49-F238E27FC236}">
                      <a16:creationId xmlns:a16="http://schemas.microsoft.com/office/drawing/2014/main" id="{90DFA47F-0CDF-5A66-FA68-386AD4FBC4CB}"/>
                    </a:ext>
                  </a:extLst>
                </p:cNvPr>
                <p:cNvSpPr txBox="1">
                  <a:spLocks noRot="1" noChangeAspect="1" noMove="1" noResize="1" noEditPoints="1" noAdjustHandles="1" noChangeArrowheads="1" noChangeShapeType="1" noTextEdit="1"/>
                </p:cNvSpPr>
                <p:nvPr/>
              </p:nvSpPr>
              <p:spPr>
                <a:xfrm>
                  <a:off x="3731297" y="3143779"/>
                  <a:ext cx="2058393" cy="369332"/>
                </a:xfrm>
                <a:prstGeom prst="rect">
                  <a:avLst/>
                </a:prstGeom>
                <a:blipFill>
                  <a:blip r:embed="rId8"/>
                  <a:stretch>
                    <a:fillRect l="-267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B663348-F693-490A-EF22-E021E3DCF2A7}"/>
                    </a:ext>
                  </a:extLst>
                </p:cNvPr>
                <p:cNvSpPr txBox="1"/>
                <p:nvPr/>
              </p:nvSpPr>
              <p:spPr>
                <a:xfrm>
                  <a:off x="3731297" y="4925263"/>
                  <a:ext cx="2058393" cy="369332"/>
                </a:xfrm>
                <a:prstGeom prst="rect">
                  <a:avLst/>
                </a:prstGeom>
                <a:noFill/>
              </p:spPr>
              <p:txBody>
                <a:bodyPr wrap="square" rtlCol="0">
                  <a:spAutoFit/>
                </a:bodyPr>
                <a:lstStyle/>
                <a:p>
                  <a:r>
                    <a:rPr lang="en-US" altLang="zh-CN" dirty="0"/>
                    <a:t>Y2 </a:t>
                  </a:r>
                  <a14:m>
                    <m:oMath xmlns:m="http://schemas.openxmlformats.org/officeDocument/2006/math">
                      <m:r>
                        <a:rPr lang="en-US" altLang="zh-CN" b="0" i="1" smtClean="0">
                          <a:latin typeface="Cambria Math" panose="02040503050406030204" pitchFamily="18" charset="0"/>
                        </a:rPr>
                        <m:t>38</m:t>
                      </m:r>
                      <m:r>
                        <a:rPr lang="en-US" altLang="zh-CN" b="0" i="1" smtClean="0">
                          <a:latin typeface="Cambria Math" panose="02040503050406030204" pitchFamily="18" charset="0"/>
                          <a:ea typeface="Cambria Math" panose="02040503050406030204" pitchFamily="18" charset="0"/>
                        </a:rPr>
                        <m:t>×38×255</m:t>
                      </m:r>
                    </m:oMath>
                  </a14:m>
                  <a:endParaRPr lang="zh-CN" altLang="en-US" dirty="0"/>
                </a:p>
              </p:txBody>
            </p:sp>
          </mc:Choice>
          <mc:Fallback xmlns="">
            <p:sp>
              <p:nvSpPr>
                <p:cNvPr id="15" name="文本框 14">
                  <a:extLst>
                    <a:ext uri="{FF2B5EF4-FFF2-40B4-BE49-F238E27FC236}">
                      <a16:creationId xmlns:a16="http://schemas.microsoft.com/office/drawing/2014/main" id="{6B663348-F693-490A-EF22-E021E3DCF2A7}"/>
                    </a:ext>
                  </a:extLst>
                </p:cNvPr>
                <p:cNvSpPr txBox="1">
                  <a:spLocks noRot="1" noChangeAspect="1" noMove="1" noResize="1" noEditPoints="1" noAdjustHandles="1" noChangeArrowheads="1" noChangeShapeType="1" noTextEdit="1"/>
                </p:cNvSpPr>
                <p:nvPr/>
              </p:nvSpPr>
              <p:spPr>
                <a:xfrm>
                  <a:off x="3731297" y="4925263"/>
                  <a:ext cx="2058393" cy="369332"/>
                </a:xfrm>
                <a:prstGeom prst="rect">
                  <a:avLst/>
                </a:prstGeom>
                <a:blipFill>
                  <a:blip r:embed="rId9"/>
                  <a:stretch>
                    <a:fillRect l="-2671"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87FB251-88FE-DAF5-B10E-13468DDF3E4A}"/>
                    </a:ext>
                  </a:extLst>
                </p:cNvPr>
                <p:cNvSpPr txBox="1"/>
                <p:nvPr/>
              </p:nvSpPr>
              <p:spPr>
                <a:xfrm>
                  <a:off x="3731296" y="6337415"/>
                  <a:ext cx="2058393" cy="369332"/>
                </a:xfrm>
                <a:prstGeom prst="rect">
                  <a:avLst/>
                </a:prstGeom>
                <a:noFill/>
              </p:spPr>
              <p:txBody>
                <a:bodyPr wrap="square" rtlCol="0">
                  <a:spAutoFit/>
                </a:bodyPr>
                <a:lstStyle/>
                <a:p>
                  <a:r>
                    <a:rPr lang="en-US" altLang="zh-CN" dirty="0"/>
                    <a:t>Y3 </a:t>
                  </a:r>
                  <a14:m>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9</m:t>
                      </m:r>
                      <m:r>
                        <a:rPr lang="en-US" altLang="zh-CN" b="0" i="1" smtClean="0">
                          <a:latin typeface="Cambria Math" panose="02040503050406030204" pitchFamily="18" charset="0"/>
                          <a:ea typeface="Cambria Math" panose="02040503050406030204" pitchFamily="18" charset="0"/>
                        </a:rPr>
                        <m:t>×19×255</m:t>
                      </m:r>
                    </m:oMath>
                  </a14:m>
                  <a:endParaRPr lang="zh-CN" altLang="en-US" dirty="0"/>
                </a:p>
              </p:txBody>
            </p:sp>
          </mc:Choice>
          <mc:Fallback xmlns="">
            <p:sp>
              <p:nvSpPr>
                <p:cNvPr id="16" name="文本框 15">
                  <a:extLst>
                    <a:ext uri="{FF2B5EF4-FFF2-40B4-BE49-F238E27FC236}">
                      <a16:creationId xmlns:a16="http://schemas.microsoft.com/office/drawing/2014/main" id="{187FB251-88FE-DAF5-B10E-13468DDF3E4A}"/>
                    </a:ext>
                  </a:extLst>
                </p:cNvPr>
                <p:cNvSpPr txBox="1">
                  <a:spLocks noRot="1" noChangeAspect="1" noMove="1" noResize="1" noEditPoints="1" noAdjustHandles="1" noChangeArrowheads="1" noChangeShapeType="1" noTextEdit="1"/>
                </p:cNvSpPr>
                <p:nvPr/>
              </p:nvSpPr>
              <p:spPr>
                <a:xfrm>
                  <a:off x="3731296" y="6337415"/>
                  <a:ext cx="2058393" cy="369332"/>
                </a:xfrm>
                <a:prstGeom prst="rect">
                  <a:avLst/>
                </a:prstGeom>
                <a:blipFill>
                  <a:blip r:embed="rId10"/>
                  <a:stretch>
                    <a:fillRect l="-2671" t="-8197" b="-24590"/>
                  </a:stretch>
                </a:blipFill>
              </p:spPr>
              <p:txBody>
                <a:bodyPr/>
                <a:lstStyle/>
                <a:p>
                  <a:r>
                    <a:rPr lang="zh-CN" altLang="en-US">
                      <a:noFill/>
                    </a:rPr>
                    <a:t> </a:t>
                  </a:r>
                </a:p>
              </p:txBody>
            </p:sp>
          </mc:Fallback>
        </mc:AlternateContent>
      </p:grpSp>
      <p:sp>
        <p:nvSpPr>
          <p:cNvPr id="18" name="箭头: 右 17">
            <a:extLst>
              <a:ext uri="{FF2B5EF4-FFF2-40B4-BE49-F238E27FC236}">
                <a16:creationId xmlns:a16="http://schemas.microsoft.com/office/drawing/2014/main" id="{B4957CC1-514E-7C2D-8B76-64C9838A067A}"/>
              </a:ext>
            </a:extLst>
          </p:cNvPr>
          <p:cNvSpPr/>
          <p:nvPr/>
        </p:nvSpPr>
        <p:spPr>
          <a:xfrm>
            <a:off x="2049903" y="2285468"/>
            <a:ext cx="583358" cy="3035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0FD35B71-6780-FEE1-88D2-717237B70AA9}"/>
              </a:ext>
            </a:extLst>
          </p:cNvPr>
          <p:cNvCxnSpPr/>
          <p:nvPr/>
        </p:nvCxnSpPr>
        <p:spPr>
          <a:xfrm>
            <a:off x="2157450" y="2753259"/>
            <a:ext cx="42323" cy="3901819"/>
          </a:xfrm>
          <a:prstGeom prst="straightConnector1">
            <a:avLst/>
          </a:prstGeom>
          <a:ln w="412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1E12E9B-5E8B-2B1F-D428-9318216B841A}"/>
              </a:ext>
            </a:extLst>
          </p:cNvPr>
          <p:cNvSpPr/>
          <p:nvPr/>
        </p:nvSpPr>
        <p:spPr>
          <a:xfrm>
            <a:off x="688011" y="4412753"/>
            <a:ext cx="1415772"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b="1" cap="none" spc="0" dirty="0">
                <a:ln/>
                <a:solidFill>
                  <a:schemeClr val="accent4"/>
                </a:solidFill>
                <a:effectLst/>
              </a:rPr>
              <a:t>下采样</a:t>
            </a:r>
          </a:p>
        </p:txBody>
      </p:sp>
      <p:sp>
        <p:nvSpPr>
          <p:cNvPr id="22" name="矩形 21">
            <a:extLst>
              <a:ext uri="{FF2B5EF4-FFF2-40B4-BE49-F238E27FC236}">
                <a16:creationId xmlns:a16="http://schemas.microsoft.com/office/drawing/2014/main" id="{302066D2-7BCD-05DB-D202-1BF25C0164A4}"/>
              </a:ext>
            </a:extLst>
          </p:cNvPr>
          <p:cNvSpPr/>
          <p:nvPr/>
        </p:nvSpPr>
        <p:spPr>
          <a:xfrm>
            <a:off x="2428887" y="1808727"/>
            <a:ext cx="2341792" cy="4846351"/>
          </a:xfrm>
          <a:prstGeom prst="rect">
            <a:avLst/>
          </a:prstGeom>
          <a:noFill/>
          <a:ln w="508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0A14ED41-C88D-BF00-C6E8-A17F7DBD90CA}"/>
              </a:ext>
            </a:extLst>
          </p:cNvPr>
          <p:cNvSpPr txBox="1"/>
          <p:nvPr/>
        </p:nvSpPr>
        <p:spPr>
          <a:xfrm>
            <a:off x="4094714" y="6236583"/>
            <a:ext cx="794192" cy="369332"/>
          </a:xfrm>
          <a:prstGeom prst="rect">
            <a:avLst/>
          </a:prstGeom>
          <a:noFill/>
        </p:spPr>
        <p:txBody>
          <a:bodyPr wrap="square" rtlCol="0">
            <a:spAutoFit/>
          </a:bodyPr>
          <a:lstStyle/>
          <a:p>
            <a:r>
              <a:rPr lang="en-US" altLang="zh-CN" dirty="0"/>
              <a:t>FPN</a:t>
            </a:r>
            <a:endParaRPr lang="zh-CN" altLang="en-US" dirty="0"/>
          </a:p>
        </p:txBody>
      </p:sp>
      <p:sp>
        <p:nvSpPr>
          <p:cNvPr id="32" name="矩形 31">
            <a:extLst>
              <a:ext uri="{FF2B5EF4-FFF2-40B4-BE49-F238E27FC236}">
                <a16:creationId xmlns:a16="http://schemas.microsoft.com/office/drawing/2014/main" id="{149FE681-F11B-8E0A-BA0D-76A32EE8BC0A}"/>
              </a:ext>
            </a:extLst>
          </p:cNvPr>
          <p:cNvSpPr/>
          <p:nvPr/>
        </p:nvSpPr>
        <p:spPr>
          <a:xfrm>
            <a:off x="5569810" y="1808726"/>
            <a:ext cx="2341792" cy="4846351"/>
          </a:xfrm>
          <a:prstGeom prst="rect">
            <a:avLst/>
          </a:prstGeom>
          <a:noFill/>
          <a:ln w="508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76B5F78-C400-5D06-4304-5DB4B261B33A}"/>
              </a:ext>
            </a:extLst>
          </p:cNvPr>
          <p:cNvSpPr txBox="1"/>
          <p:nvPr/>
        </p:nvSpPr>
        <p:spPr>
          <a:xfrm>
            <a:off x="6868376" y="6213097"/>
            <a:ext cx="1237787" cy="369332"/>
          </a:xfrm>
          <a:prstGeom prst="rect">
            <a:avLst/>
          </a:prstGeom>
          <a:noFill/>
        </p:spPr>
        <p:txBody>
          <a:bodyPr wrap="square" rtlCol="0">
            <a:spAutoFit/>
          </a:bodyPr>
          <a:lstStyle/>
          <a:p>
            <a:r>
              <a:rPr lang="en-US" altLang="zh-CN" dirty="0"/>
              <a:t>Bottle up</a:t>
            </a:r>
            <a:endParaRPr lang="zh-CN" altLang="en-US" dirty="0"/>
          </a:p>
        </p:txBody>
      </p:sp>
      <p:sp>
        <p:nvSpPr>
          <p:cNvPr id="34" name="箭头: 右 33">
            <a:extLst>
              <a:ext uri="{FF2B5EF4-FFF2-40B4-BE49-F238E27FC236}">
                <a16:creationId xmlns:a16="http://schemas.microsoft.com/office/drawing/2014/main" id="{CD066908-F2CC-683F-D073-B5F249D7B7A7}"/>
              </a:ext>
            </a:extLst>
          </p:cNvPr>
          <p:cNvSpPr/>
          <p:nvPr/>
        </p:nvSpPr>
        <p:spPr>
          <a:xfrm>
            <a:off x="4899142" y="2285468"/>
            <a:ext cx="583358" cy="3035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1E795593-70A6-AB14-30D2-D177EEA41344}"/>
              </a:ext>
            </a:extLst>
          </p:cNvPr>
          <p:cNvCxnSpPr/>
          <p:nvPr/>
        </p:nvCxnSpPr>
        <p:spPr>
          <a:xfrm>
            <a:off x="8277562" y="2753258"/>
            <a:ext cx="42323" cy="3901819"/>
          </a:xfrm>
          <a:prstGeom prst="straightConnector1">
            <a:avLst/>
          </a:prstGeom>
          <a:ln w="41275">
            <a:solidFill>
              <a:srgbClr val="FF0000"/>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2EB88414-545B-819A-32D9-6D4972703862}"/>
              </a:ext>
            </a:extLst>
          </p:cNvPr>
          <p:cNvGrpSpPr/>
          <p:nvPr/>
        </p:nvGrpSpPr>
        <p:grpSpPr>
          <a:xfrm>
            <a:off x="8842031" y="1624060"/>
            <a:ext cx="2058394" cy="5215683"/>
            <a:chOff x="3731296" y="1491064"/>
            <a:chExt cx="2058394" cy="5215683"/>
          </a:xfrm>
        </p:grpSpPr>
        <p:sp>
          <p:nvSpPr>
            <p:cNvPr id="37" name="立方体 36">
              <a:extLst>
                <a:ext uri="{FF2B5EF4-FFF2-40B4-BE49-F238E27FC236}">
                  <a16:creationId xmlns:a16="http://schemas.microsoft.com/office/drawing/2014/main" id="{02EDC244-C4B8-133A-6A78-B0A7165CD78D}"/>
                </a:ext>
              </a:extLst>
            </p:cNvPr>
            <p:cNvSpPr/>
            <p:nvPr/>
          </p:nvSpPr>
          <p:spPr>
            <a:xfrm>
              <a:off x="3899063" y="1491064"/>
              <a:ext cx="1722863" cy="1589385"/>
            </a:xfrm>
            <a:prstGeom prst="cube">
              <a:avLst>
                <a:gd name="adj" fmla="val 4305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38" name="立方体 37">
              <a:extLst>
                <a:ext uri="{FF2B5EF4-FFF2-40B4-BE49-F238E27FC236}">
                  <a16:creationId xmlns:a16="http://schemas.microsoft.com/office/drawing/2014/main" id="{D87A08FC-1C82-03E2-BC0F-025C600AC7BC}"/>
                </a:ext>
              </a:extLst>
            </p:cNvPr>
            <p:cNvSpPr/>
            <p:nvPr/>
          </p:nvSpPr>
          <p:spPr>
            <a:xfrm>
              <a:off x="4080353" y="3551991"/>
              <a:ext cx="1444047" cy="1309942"/>
            </a:xfrm>
            <a:prstGeom prst="cube">
              <a:avLst>
                <a:gd name="adj" fmla="val 43056"/>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39" name="立方体 38">
              <a:extLst>
                <a:ext uri="{FF2B5EF4-FFF2-40B4-BE49-F238E27FC236}">
                  <a16:creationId xmlns:a16="http://schemas.microsoft.com/office/drawing/2014/main" id="{9A891503-E664-B497-35F4-48041C0FCF46}"/>
                </a:ext>
              </a:extLst>
            </p:cNvPr>
            <p:cNvSpPr/>
            <p:nvPr/>
          </p:nvSpPr>
          <p:spPr>
            <a:xfrm>
              <a:off x="4309474" y="5357925"/>
              <a:ext cx="902043" cy="850074"/>
            </a:xfrm>
            <a:prstGeom prst="cube">
              <a:avLst>
                <a:gd name="adj" fmla="val 430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5F168CB1-26FB-1EC5-3654-B232DE963230}"/>
                    </a:ext>
                  </a:extLst>
                </p:cNvPr>
                <p:cNvSpPr txBox="1"/>
                <p:nvPr/>
              </p:nvSpPr>
              <p:spPr>
                <a:xfrm>
                  <a:off x="3731297" y="3143779"/>
                  <a:ext cx="2058393" cy="369332"/>
                </a:xfrm>
                <a:prstGeom prst="rect">
                  <a:avLst/>
                </a:prstGeom>
                <a:noFill/>
              </p:spPr>
              <p:txBody>
                <a:bodyPr wrap="square" rtlCol="0">
                  <a:spAutoFit/>
                </a:bodyPr>
                <a:lstStyle/>
                <a:p>
                  <a:r>
                    <a:rPr lang="en-US" altLang="zh-CN" dirty="0"/>
                    <a:t>Y1 </a:t>
                  </a:r>
                  <a14:m>
                    <m:oMath xmlns:m="http://schemas.openxmlformats.org/officeDocument/2006/math">
                      <m:r>
                        <a:rPr lang="en-US" altLang="zh-CN" b="0" i="1" smtClean="0">
                          <a:latin typeface="Cambria Math" panose="02040503050406030204" pitchFamily="18" charset="0"/>
                        </a:rPr>
                        <m:t>76</m:t>
                      </m:r>
                      <m:r>
                        <a:rPr lang="en-US" altLang="zh-CN" b="0" i="1" smtClean="0">
                          <a:latin typeface="Cambria Math" panose="02040503050406030204" pitchFamily="18" charset="0"/>
                          <a:ea typeface="Cambria Math" panose="02040503050406030204" pitchFamily="18" charset="0"/>
                        </a:rPr>
                        <m:t>×76×255</m:t>
                      </m:r>
                    </m:oMath>
                  </a14:m>
                  <a:endParaRPr lang="zh-CN" altLang="en-US" dirty="0"/>
                </a:p>
              </p:txBody>
            </p:sp>
          </mc:Choice>
          <mc:Fallback xmlns="">
            <p:sp>
              <p:nvSpPr>
                <p:cNvPr id="40" name="文本框 39">
                  <a:extLst>
                    <a:ext uri="{FF2B5EF4-FFF2-40B4-BE49-F238E27FC236}">
                      <a16:creationId xmlns:a16="http://schemas.microsoft.com/office/drawing/2014/main" id="{5F168CB1-26FB-1EC5-3654-B232DE963230}"/>
                    </a:ext>
                  </a:extLst>
                </p:cNvPr>
                <p:cNvSpPr txBox="1">
                  <a:spLocks noRot="1" noChangeAspect="1" noMove="1" noResize="1" noEditPoints="1" noAdjustHandles="1" noChangeArrowheads="1" noChangeShapeType="1" noTextEdit="1"/>
                </p:cNvSpPr>
                <p:nvPr/>
              </p:nvSpPr>
              <p:spPr>
                <a:xfrm>
                  <a:off x="3731297" y="3143779"/>
                  <a:ext cx="2058393" cy="369332"/>
                </a:xfrm>
                <a:prstGeom prst="rect">
                  <a:avLst/>
                </a:prstGeom>
                <a:blipFill>
                  <a:blip r:embed="rId11"/>
                  <a:stretch>
                    <a:fillRect l="-236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09577E76-C0D6-5FAC-514F-CF3F8379B89A}"/>
                    </a:ext>
                  </a:extLst>
                </p:cNvPr>
                <p:cNvSpPr txBox="1"/>
                <p:nvPr/>
              </p:nvSpPr>
              <p:spPr>
                <a:xfrm>
                  <a:off x="3731297" y="4925263"/>
                  <a:ext cx="2058393" cy="369332"/>
                </a:xfrm>
                <a:prstGeom prst="rect">
                  <a:avLst/>
                </a:prstGeom>
                <a:noFill/>
              </p:spPr>
              <p:txBody>
                <a:bodyPr wrap="square" rtlCol="0">
                  <a:spAutoFit/>
                </a:bodyPr>
                <a:lstStyle/>
                <a:p>
                  <a:r>
                    <a:rPr lang="en-US" altLang="zh-CN" dirty="0"/>
                    <a:t>Y2 </a:t>
                  </a:r>
                  <a14:m>
                    <m:oMath xmlns:m="http://schemas.openxmlformats.org/officeDocument/2006/math">
                      <m:r>
                        <a:rPr lang="en-US" altLang="zh-CN" b="0" i="1" smtClean="0">
                          <a:latin typeface="Cambria Math" panose="02040503050406030204" pitchFamily="18" charset="0"/>
                        </a:rPr>
                        <m:t>38</m:t>
                      </m:r>
                      <m:r>
                        <a:rPr lang="en-US" altLang="zh-CN" b="0" i="1" smtClean="0">
                          <a:latin typeface="Cambria Math" panose="02040503050406030204" pitchFamily="18" charset="0"/>
                          <a:ea typeface="Cambria Math" panose="02040503050406030204" pitchFamily="18" charset="0"/>
                        </a:rPr>
                        <m:t>×38×255</m:t>
                      </m:r>
                    </m:oMath>
                  </a14:m>
                  <a:endParaRPr lang="zh-CN" altLang="en-US" dirty="0"/>
                </a:p>
              </p:txBody>
            </p:sp>
          </mc:Choice>
          <mc:Fallback xmlns="">
            <p:sp>
              <p:nvSpPr>
                <p:cNvPr id="41" name="文本框 40">
                  <a:extLst>
                    <a:ext uri="{FF2B5EF4-FFF2-40B4-BE49-F238E27FC236}">
                      <a16:creationId xmlns:a16="http://schemas.microsoft.com/office/drawing/2014/main" id="{09577E76-C0D6-5FAC-514F-CF3F8379B89A}"/>
                    </a:ext>
                  </a:extLst>
                </p:cNvPr>
                <p:cNvSpPr txBox="1">
                  <a:spLocks noRot="1" noChangeAspect="1" noMove="1" noResize="1" noEditPoints="1" noAdjustHandles="1" noChangeArrowheads="1" noChangeShapeType="1" noTextEdit="1"/>
                </p:cNvSpPr>
                <p:nvPr/>
              </p:nvSpPr>
              <p:spPr>
                <a:xfrm>
                  <a:off x="3731297" y="4925263"/>
                  <a:ext cx="2058393" cy="369332"/>
                </a:xfrm>
                <a:prstGeom prst="rect">
                  <a:avLst/>
                </a:prstGeom>
                <a:blipFill>
                  <a:blip r:embed="rId12"/>
                  <a:stretch>
                    <a:fillRect l="-2367"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D300DB79-B0A4-B8F4-CE0A-A46942DA5E62}"/>
                    </a:ext>
                  </a:extLst>
                </p:cNvPr>
                <p:cNvSpPr txBox="1"/>
                <p:nvPr/>
              </p:nvSpPr>
              <p:spPr>
                <a:xfrm>
                  <a:off x="3731296" y="6337415"/>
                  <a:ext cx="2058393" cy="369332"/>
                </a:xfrm>
                <a:prstGeom prst="rect">
                  <a:avLst/>
                </a:prstGeom>
                <a:noFill/>
              </p:spPr>
              <p:txBody>
                <a:bodyPr wrap="square" rtlCol="0">
                  <a:spAutoFit/>
                </a:bodyPr>
                <a:lstStyle/>
                <a:p>
                  <a:r>
                    <a:rPr lang="en-US" altLang="zh-CN" dirty="0"/>
                    <a:t>Y3 </a:t>
                  </a:r>
                  <a14:m>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9</m:t>
                      </m:r>
                      <m:r>
                        <a:rPr lang="en-US" altLang="zh-CN" b="0" i="1" smtClean="0">
                          <a:latin typeface="Cambria Math" panose="02040503050406030204" pitchFamily="18" charset="0"/>
                          <a:ea typeface="Cambria Math" panose="02040503050406030204" pitchFamily="18" charset="0"/>
                        </a:rPr>
                        <m:t>×19×255</m:t>
                      </m:r>
                    </m:oMath>
                  </a14:m>
                  <a:endParaRPr lang="zh-CN" altLang="en-US" dirty="0"/>
                </a:p>
              </p:txBody>
            </p:sp>
          </mc:Choice>
          <mc:Fallback xmlns="">
            <p:sp>
              <p:nvSpPr>
                <p:cNvPr id="42" name="文本框 41">
                  <a:extLst>
                    <a:ext uri="{FF2B5EF4-FFF2-40B4-BE49-F238E27FC236}">
                      <a16:creationId xmlns:a16="http://schemas.microsoft.com/office/drawing/2014/main" id="{D300DB79-B0A4-B8F4-CE0A-A46942DA5E62}"/>
                    </a:ext>
                  </a:extLst>
                </p:cNvPr>
                <p:cNvSpPr txBox="1">
                  <a:spLocks noRot="1" noChangeAspect="1" noMove="1" noResize="1" noEditPoints="1" noAdjustHandles="1" noChangeArrowheads="1" noChangeShapeType="1" noTextEdit="1"/>
                </p:cNvSpPr>
                <p:nvPr/>
              </p:nvSpPr>
              <p:spPr>
                <a:xfrm>
                  <a:off x="3731296" y="6337415"/>
                  <a:ext cx="2058393" cy="369332"/>
                </a:xfrm>
                <a:prstGeom prst="rect">
                  <a:avLst/>
                </a:prstGeom>
                <a:blipFill>
                  <a:blip r:embed="rId13"/>
                  <a:stretch>
                    <a:fillRect l="-2367" t="-8197" b="-24590"/>
                  </a:stretch>
                </a:blipFill>
              </p:spPr>
              <p:txBody>
                <a:bodyPr/>
                <a:lstStyle/>
                <a:p>
                  <a:r>
                    <a:rPr lang="zh-CN" altLang="en-US">
                      <a:noFill/>
                    </a:rPr>
                    <a:t> </a:t>
                  </a:r>
                </a:p>
              </p:txBody>
            </p:sp>
          </mc:Fallback>
        </mc:AlternateContent>
      </p:grpSp>
      <p:cxnSp>
        <p:nvCxnSpPr>
          <p:cNvPr id="43" name="直接箭头连接符 42">
            <a:extLst>
              <a:ext uri="{FF2B5EF4-FFF2-40B4-BE49-F238E27FC236}">
                <a16:creationId xmlns:a16="http://schemas.microsoft.com/office/drawing/2014/main" id="{8804FD57-9434-AB13-EC8F-68504422BE5B}"/>
              </a:ext>
            </a:extLst>
          </p:cNvPr>
          <p:cNvCxnSpPr/>
          <p:nvPr/>
        </p:nvCxnSpPr>
        <p:spPr>
          <a:xfrm>
            <a:off x="11503989" y="2753257"/>
            <a:ext cx="42323" cy="3901819"/>
          </a:xfrm>
          <a:prstGeom prst="straightConnector1">
            <a:avLst/>
          </a:prstGeom>
          <a:ln w="412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55200D97-FE50-422D-E371-762F9BE39880}"/>
              </a:ext>
            </a:extLst>
          </p:cNvPr>
          <p:cNvSpPr/>
          <p:nvPr/>
        </p:nvSpPr>
        <p:spPr>
          <a:xfrm>
            <a:off x="8673796" y="1808726"/>
            <a:ext cx="2341792" cy="4846351"/>
          </a:xfrm>
          <a:prstGeom prst="rect">
            <a:avLst/>
          </a:prstGeom>
          <a:noFill/>
          <a:ln w="508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689AB7CD-03FC-A115-BFA4-A02068C223AB}"/>
              </a:ext>
            </a:extLst>
          </p:cNvPr>
          <p:cNvSpPr/>
          <p:nvPr/>
        </p:nvSpPr>
        <p:spPr>
          <a:xfrm>
            <a:off x="6525365" y="1009717"/>
            <a:ext cx="1415772"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b="1" cap="none" spc="0" dirty="0">
                <a:ln/>
                <a:solidFill>
                  <a:srgbClr val="00B050"/>
                </a:solidFill>
                <a:effectLst/>
              </a:rPr>
              <a:t>上采样</a:t>
            </a:r>
          </a:p>
        </p:txBody>
      </p:sp>
      <p:sp>
        <p:nvSpPr>
          <p:cNvPr id="46" name="矩形 45">
            <a:extLst>
              <a:ext uri="{FF2B5EF4-FFF2-40B4-BE49-F238E27FC236}">
                <a16:creationId xmlns:a16="http://schemas.microsoft.com/office/drawing/2014/main" id="{7850CB7A-9891-1F9D-CAE9-5F6CC1888252}"/>
              </a:ext>
            </a:extLst>
          </p:cNvPr>
          <p:cNvSpPr/>
          <p:nvPr/>
        </p:nvSpPr>
        <p:spPr>
          <a:xfrm>
            <a:off x="10377264" y="1009717"/>
            <a:ext cx="1415772"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b="1" cap="none" spc="0" dirty="0">
                <a:ln/>
                <a:solidFill>
                  <a:schemeClr val="accent4"/>
                </a:solidFill>
                <a:effectLst/>
              </a:rPr>
              <a:t>下采样</a:t>
            </a:r>
          </a:p>
        </p:txBody>
      </p:sp>
      <p:sp>
        <p:nvSpPr>
          <p:cNvPr id="47" name="卷形: 水平 46">
            <a:extLst>
              <a:ext uri="{FF2B5EF4-FFF2-40B4-BE49-F238E27FC236}">
                <a16:creationId xmlns:a16="http://schemas.microsoft.com/office/drawing/2014/main" id="{CFA1B59F-9BAF-0A3B-536D-CA6670B019A6}"/>
              </a:ext>
            </a:extLst>
          </p:cNvPr>
          <p:cNvSpPr/>
          <p:nvPr/>
        </p:nvSpPr>
        <p:spPr>
          <a:xfrm>
            <a:off x="1996070" y="1588944"/>
            <a:ext cx="8199857" cy="5208394"/>
          </a:xfrm>
          <a:prstGeom prst="horizontalScroll">
            <a:avLst>
              <a:gd name="adj" fmla="val 5417"/>
            </a:avLst>
          </a:prstGeom>
          <a:solidFill>
            <a:schemeClr val="tx2">
              <a:lumMod val="60000"/>
              <a:lumOff val="40000"/>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Arial" panose="020B0604020202020204" pitchFamily="34" charset="0"/>
              <a:buChar char="•"/>
            </a:pPr>
            <a:r>
              <a:rPr lang="zh-CN" altLang="en-US" dirty="0">
                <a:solidFill>
                  <a:schemeClr val="bg1"/>
                </a:solidFill>
                <a:latin typeface="华文中宋" panose="02010600040101010101" pitchFamily="2" charset="-122"/>
                <a:ea typeface="华文中宋" panose="02010600040101010101" pitchFamily="2" charset="-122"/>
              </a:rPr>
              <a:t>整个网络的输入为</a:t>
            </a:r>
            <a:r>
              <a:rPr lang="en-US" altLang="zh-CN" dirty="0">
                <a:solidFill>
                  <a:schemeClr val="bg1"/>
                </a:solidFill>
                <a:latin typeface="华文中宋" panose="02010600040101010101" pitchFamily="2" charset="-122"/>
                <a:ea typeface="华文中宋" panose="02010600040101010101" pitchFamily="2" charset="-122"/>
              </a:rPr>
              <a:t>608x608</a:t>
            </a:r>
            <a:r>
              <a:rPr lang="zh-CN" altLang="en-US" dirty="0">
                <a:solidFill>
                  <a:schemeClr val="bg1"/>
                </a:solidFill>
                <a:latin typeface="华文中宋" panose="02010600040101010101" pitchFamily="2" charset="-122"/>
                <a:ea typeface="华文中宋" panose="02010600040101010101" pitchFamily="2" charset="-122"/>
              </a:rPr>
              <a:t>，然后经过</a:t>
            </a:r>
            <a:r>
              <a:rPr lang="en-US" altLang="zh-CN" dirty="0">
                <a:solidFill>
                  <a:schemeClr val="bg1"/>
                </a:solidFill>
                <a:latin typeface="华文中宋" panose="02010600040101010101" pitchFamily="2" charset="-122"/>
                <a:ea typeface="华文中宋" panose="02010600040101010101" pitchFamily="2" charset="-122"/>
              </a:rPr>
              <a:t>CSP</a:t>
            </a:r>
            <a:r>
              <a:rPr lang="zh-CN" altLang="en-US" dirty="0">
                <a:solidFill>
                  <a:schemeClr val="bg1"/>
                </a:solidFill>
                <a:latin typeface="华文中宋" panose="02010600040101010101" pitchFamily="2" charset="-122"/>
                <a:ea typeface="华文中宋" panose="02010600040101010101" pitchFamily="2" charset="-122"/>
              </a:rPr>
              <a:t>模块，生成一个</a:t>
            </a:r>
            <a:r>
              <a:rPr lang="en-US" altLang="zh-CN" dirty="0">
                <a:solidFill>
                  <a:schemeClr val="bg1"/>
                </a:solidFill>
                <a:latin typeface="华文中宋" panose="02010600040101010101" pitchFamily="2" charset="-122"/>
                <a:ea typeface="华文中宋" panose="02010600040101010101" pitchFamily="2" charset="-122"/>
              </a:rPr>
              <a:t>76x76</a:t>
            </a:r>
            <a:r>
              <a:rPr lang="zh-CN" altLang="en-US" dirty="0">
                <a:solidFill>
                  <a:schemeClr val="bg1"/>
                </a:solidFill>
                <a:latin typeface="华文中宋" panose="02010600040101010101" pitchFamily="2" charset="-122"/>
                <a:ea typeface="华文中宋" panose="02010600040101010101" pitchFamily="2" charset="-122"/>
              </a:rPr>
              <a:t>大小的特征映射，再经过两次</a:t>
            </a:r>
            <a:r>
              <a:rPr lang="zh-CN" altLang="en-US" sz="2400" b="1" dirty="0">
                <a:solidFill>
                  <a:srgbClr val="FFFF00"/>
                </a:solidFill>
                <a:latin typeface="汉仪尚巍手书W" panose="02010600030101010101" charset="-122"/>
                <a:ea typeface="汉仪尚巍手书W" panose="02010600030101010101" charset="-122"/>
              </a:rPr>
              <a:t>下采样</a:t>
            </a:r>
            <a:r>
              <a:rPr lang="zh-CN" altLang="en-US" dirty="0">
                <a:solidFill>
                  <a:schemeClr val="bg1"/>
                </a:solidFill>
                <a:latin typeface="华文中宋" panose="02010600040101010101" pitchFamily="2" charset="-122"/>
                <a:ea typeface="华文中宋" panose="02010600040101010101" pitchFamily="2" charset="-122"/>
              </a:rPr>
              <a:t>操作之后生成</a:t>
            </a:r>
            <a:r>
              <a:rPr lang="en-US" altLang="zh-CN" dirty="0">
                <a:solidFill>
                  <a:schemeClr val="bg1"/>
                </a:solidFill>
                <a:latin typeface="华文中宋" panose="02010600040101010101" pitchFamily="2" charset="-122"/>
                <a:ea typeface="华文中宋" panose="02010600040101010101" pitchFamily="2" charset="-122"/>
              </a:rPr>
              <a:t>19x19</a:t>
            </a:r>
            <a:r>
              <a:rPr lang="zh-CN" altLang="en-US" dirty="0">
                <a:solidFill>
                  <a:schemeClr val="bg1"/>
                </a:solidFill>
                <a:latin typeface="华文中宋" panose="02010600040101010101" pitchFamily="2" charset="-122"/>
                <a:ea typeface="华文中宋" panose="02010600040101010101" pitchFamily="2" charset="-122"/>
              </a:rPr>
              <a:t>的特征映射。</a:t>
            </a:r>
            <a:endParaRPr lang="en-US" altLang="zh-CN" dirty="0">
              <a:solidFill>
                <a:schemeClr val="bg1"/>
              </a:solidFill>
              <a:latin typeface="华文中宋" panose="02010600040101010101" pitchFamily="2" charset="-122"/>
              <a:ea typeface="华文中宋" panose="02010600040101010101" pitchFamily="2" charset="-122"/>
            </a:endParaRPr>
          </a:p>
          <a:p>
            <a:pPr marL="285750" indent="-285750" algn="just">
              <a:lnSpc>
                <a:spcPct val="150000"/>
              </a:lnSpc>
              <a:buFont typeface="Arial" panose="020B0604020202020204" pitchFamily="34" charset="0"/>
              <a:buChar char="•"/>
            </a:pPr>
            <a:r>
              <a:rPr lang="zh-CN" altLang="en-US" dirty="0">
                <a:solidFill>
                  <a:schemeClr val="bg1"/>
                </a:solidFill>
                <a:latin typeface="华文中宋" panose="02010600040101010101" pitchFamily="2" charset="-122"/>
                <a:ea typeface="华文中宋" panose="02010600040101010101" pitchFamily="2" charset="-122"/>
              </a:rPr>
              <a:t>接着传入</a:t>
            </a:r>
            <a:r>
              <a:rPr lang="en-US" altLang="zh-CN" dirty="0">
                <a:solidFill>
                  <a:schemeClr val="bg1"/>
                </a:solidFill>
                <a:latin typeface="华文中宋" panose="02010600040101010101" pitchFamily="2" charset="-122"/>
                <a:ea typeface="华文中宋" panose="02010600040101010101" pitchFamily="2" charset="-122"/>
              </a:rPr>
              <a:t>FPN</a:t>
            </a:r>
            <a:r>
              <a:rPr lang="zh-CN" altLang="en-US" dirty="0">
                <a:solidFill>
                  <a:schemeClr val="bg1"/>
                </a:solidFill>
                <a:latin typeface="华文中宋" panose="02010600040101010101" pitchFamily="2" charset="-122"/>
                <a:ea typeface="华文中宋" panose="02010600040101010101" pitchFamily="2" charset="-122"/>
              </a:rPr>
              <a:t>结构，依次对</a:t>
            </a:r>
            <a:r>
              <a:rPr lang="en-US" altLang="zh-CN" dirty="0">
                <a:solidFill>
                  <a:schemeClr val="bg1"/>
                </a:solidFill>
                <a:latin typeface="华文中宋" panose="02010600040101010101" pitchFamily="2" charset="-122"/>
                <a:ea typeface="华文中宋" panose="02010600040101010101" pitchFamily="2" charset="-122"/>
              </a:rPr>
              <a:t>19x19</a:t>
            </a:r>
            <a:r>
              <a:rPr lang="zh-CN" altLang="en-US" dirty="0">
                <a:solidFill>
                  <a:schemeClr val="bg1"/>
                </a:solidFill>
                <a:latin typeface="华文中宋" panose="02010600040101010101" pitchFamily="2" charset="-122"/>
                <a:ea typeface="华文中宋" panose="02010600040101010101" pitchFamily="2" charset="-122"/>
              </a:rPr>
              <a:t>、</a:t>
            </a:r>
            <a:r>
              <a:rPr lang="en-US" altLang="zh-CN" dirty="0">
                <a:solidFill>
                  <a:schemeClr val="bg1"/>
                </a:solidFill>
                <a:latin typeface="华文中宋" panose="02010600040101010101" pitchFamily="2" charset="-122"/>
                <a:ea typeface="华文中宋" panose="02010600040101010101" pitchFamily="2" charset="-122"/>
              </a:rPr>
              <a:t>38x38</a:t>
            </a:r>
            <a:r>
              <a:rPr lang="zh-CN" altLang="en-US" dirty="0">
                <a:solidFill>
                  <a:schemeClr val="bg1"/>
                </a:solidFill>
                <a:latin typeface="华文中宋" panose="02010600040101010101" pitchFamily="2" charset="-122"/>
                <a:ea typeface="华文中宋" panose="02010600040101010101" pitchFamily="2" charset="-122"/>
              </a:rPr>
              <a:t>、</a:t>
            </a:r>
            <a:r>
              <a:rPr lang="en-US" altLang="zh-CN" dirty="0">
                <a:solidFill>
                  <a:schemeClr val="bg1"/>
                </a:solidFill>
                <a:latin typeface="华文中宋" panose="02010600040101010101" pitchFamily="2" charset="-122"/>
                <a:ea typeface="华文中宋" panose="02010600040101010101" pitchFamily="2" charset="-122"/>
              </a:rPr>
              <a:t>76x76</a:t>
            </a:r>
            <a:r>
              <a:rPr lang="zh-CN" altLang="en-US" dirty="0">
                <a:solidFill>
                  <a:schemeClr val="bg1"/>
                </a:solidFill>
                <a:latin typeface="华文中宋" panose="02010600040101010101" pitchFamily="2" charset="-122"/>
                <a:ea typeface="华文中宋" panose="02010600040101010101" pitchFamily="2" charset="-122"/>
              </a:rPr>
              <a:t>执行</a:t>
            </a:r>
            <a:r>
              <a:rPr lang="zh-CN" altLang="en-US" sz="2400" b="1" dirty="0">
                <a:solidFill>
                  <a:srgbClr val="FFFF00"/>
                </a:solidFill>
                <a:latin typeface="汉仪尚巍手书W" panose="02010600030101010101" charset="-122"/>
                <a:ea typeface="汉仪尚巍手书W" panose="02010600030101010101" charset="-122"/>
              </a:rPr>
              <a:t>上采样</a:t>
            </a:r>
            <a:r>
              <a:rPr lang="zh-CN" altLang="en-US" dirty="0">
                <a:solidFill>
                  <a:schemeClr val="bg1"/>
                </a:solidFill>
                <a:latin typeface="华文中宋" panose="02010600040101010101" pitchFamily="2" charset="-122"/>
                <a:ea typeface="华文中宋" panose="02010600040101010101" pitchFamily="2" charset="-122"/>
              </a:rPr>
              <a:t>操作，将其调整成相同大小，然后将两个同等大小的特征映射叠加起来。这样不仅提升了特征映射的大小，可以更好的解决检测中尺度问题，而且增加了网络的深度，提升了网络的鲁棒性。</a:t>
            </a:r>
            <a:endParaRPr lang="en-US" altLang="zh-CN" dirty="0">
              <a:solidFill>
                <a:schemeClr val="bg1"/>
              </a:solidFill>
              <a:latin typeface="华文中宋" panose="02010600040101010101" pitchFamily="2" charset="-122"/>
              <a:ea typeface="华文中宋" panose="02010600040101010101" pitchFamily="2" charset="-122"/>
            </a:endParaRPr>
          </a:p>
          <a:p>
            <a:pPr marL="285750" indent="-285750" algn="just">
              <a:lnSpc>
                <a:spcPct val="150000"/>
              </a:lnSpc>
              <a:buFont typeface="Arial" panose="020B0604020202020204" pitchFamily="34" charset="0"/>
              <a:buChar char="•"/>
            </a:pPr>
            <a:r>
              <a:rPr lang="zh-CN" altLang="en-US" dirty="0">
                <a:solidFill>
                  <a:schemeClr val="bg1"/>
                </a:solidFill>
                <a:latin typeface="华文中宋" panose="02010600040101010101" pitchFamily="2" charset="-122"/>
                <a:ea typeface="华文中宋" panose="02010600040101010101" pitchFamily="2" charset="-122"/>
              </a:rPr>
              <a:t>最后将其传入</a:t>
            </a:r>
            <a:r>
              <a:rPr lang="en-US" altLang="zh-CN" dirty="0">
                <a:solidFill>
                  <a:schemeClr val="bg1"/>
                </a:solidFill>
                <a:latin typeface="华文中宋" panose="02010600040101010101" pitchFamily="2" charset="-122"/>
                <a:ea typeface="华文中宋" panose="02010600040101010101" pitchFamily="2" charset="-122"/>
              </a:rPr>
              <a:t>PAN</a:t>
            </a:r>
            <a:r>
              <a:rPr lang="zh-CN" altLang="en-US" dirty="0">
                <a:solidFill>
                  <a:schemeClr val="bg1"/>
                </a:solidFill>
                <a:latin typeface="华文中宋" panose="02010600040101010101" pitchFamily="2" charset="-122"/>
                <a:ea typeface="华文中宋" panose="02010600040101010101" pitchFamily="2" charset="-122"/>
              </a:rPr>
              <a:t>结构，</a:t>
            </a:r>
            <a:r>
              <a:rPr lang="en-US" altLang="zh-CN" dirty="0" err="1">
                <a:solidFill>
                  <a:schemeClr val="bg1"/>
                </a:solidFill>
                <a:latin typeface="华文中宋" panose="02010600040101010101" pitchFamily="2" charset="-122"/>
                <a:ea typeface="华文中宋" panose="02010600040101010101" pitchFamily="2" charset="-122"/>
              </a:rPr>
              <a:t>PANet</a:t>
            </a:r>
            <a:r>
              <a:rPr lang="zh-CN" altLang="en-US" dirty="0">
                <a:solidFill>
                  <a:schemeClr val="bg1"/>
                </a:solidFill>
                <a:latin typeface="华文中宋" panose="02010600040101010101" pitchFamily="2" charset="-122"/>
                <a:ea typeface="华文中宋" panose="02010600040101010101" pitchFamily="2" charset="-122"/>
              </a:rPr>
              <a:t>网络的</a:t>
            </a:r>
            <a:r>
              <a:rPr lang="en-US" altLang="zh-CN" dirty="0">
                <a:solidFill>
                  <a:schemeClr val="bg1"/>
                </a:solidFill>
                <a:latin typeface="华文中宋" panose="02010600040101010101" pitchFamily="2" charset="-122"/>
                <a:ea typeface="华文中宋" panose="02010600040101010101" pitchFamily="2" charset="-122"/>
              </a:rPr>
              <a:t>PAN</a:t>
            </a:r>
            <a:r>
              <a:rPr lang="zh-CN" altLang="en-US" dirty="0">
                <a:solidFill>
                  <a:schemeClr val="bg1"/>
                </a:solidFill>
                <a:latin typeface="华文中宋" panose="02010600040101010101" pitchFamily="2" charset="-122"/>
                <a:ea typeface="华文中宋" panose="02010600040101010101" pitchFamily="2" charset="-122"/>
              </a:rPr>
              <a:t>结构是将两个相同大小的特征映射执行按位加操作，</a:t>
            </a:r>
            <a:r>
              <a:rPr lang="en-US" altLang="zh-CN" dirty="0">
                <a:solidFill>
                  <a:schemeClr val="bg1"/>
                </a:solidFill>
                <a:latin typeface="华文中宋" panose="02010600040101010101" pitchFamily="2" charset="-122"/>
                <a:ea typeface="华文中宋" panose="02010600040101010101" pitchFamily="2" charset="-122"/>
              </a:rPr>
              <a:t>YOLOv5</a:t>
            </a:r>
            <a:r>
              <a:rPr lang="zh-CN" altLang="en-US" dirty="0">
                <a:solidFill>
                  <a:schemeClr val="bg1"/>
                </a:solidFill>
                <a:latin typeface="华文中宋" panose="02010600040101010101" pitchFamily="2" charset="-122"/>
                <a:ea typeface="华文中宋" panose="02010600040101010101" pitchFamily="2" charset="-122"/>
              </a:rPr>
              <a:t>与</a:t>
            </a:r>
            <a:r>
              <a:rPr lang="en-US" altLang="zh-CN" dirty="0">
                <a:solidFill>
                  <a:schemeClr val="bg1"/>
                </a:solidFill>
                <a:latin typeface="华文中宋" panose="02010600040101010101" pitchFamily="2" charset="-122"/>
                <a:ea typeface="华文中宋" panose="02010600040101010101" pitchFamily="2" charset="-122"/>
              </a:rPr>
              <a:t>Yolov4</a:t>
            </a:r>
            <a:r>
              <a:rPr lang="zh-CN" altLang="en-US" dirty="0">
                <a:solidFill>
                  <a:schemeClr val="bg1"/>
                </a:solidFill>
                <a:latin typeface="华文中宋" panose="02010600040101010101" pitchFamily="2" charset="-122"/>
                <a:ea typeface="华文中宋" panose="02010600040101010101" pitchFamily="2" charset="-122"/>
              </a:rPr>
              <a:t>中同样使用</a:t>
            </a:r>
            <a:r>
              <a:rPr lang="en-US" altLang="zh-CN" dirty="0" err="1">
                <a:solidFill>
                  <a:schemeClr val="bg1"/>
                </a:solidFill>
                <a:latin typeface="华文中宋" panose="02010600040101010101" pitchFamily="2" charset="-122"/>
                <a:ea typeface="华文中宋" panose="02010600040101010101" pitchFamily="2" charset="-122"/>
              </a:rPr>
              <a:t>Concat</a:t>
            </a:r>
            <a:r>
              <a:rPr lang="zh-CN" altLang="en-US" dirty="0">
                <a:solidFill>
                  <a:schemeClr val="bg1"/>
                </a:solidFill>
                <a:latin typeface="华文中宋" panose="02010600040101010101" pitchFamily="2" charset="-122"/>
                <a:ea typeface="华文中宋" panose="02010600040101010101" pitchFamily="2" charset="-122"/>
              </a:rPr>
              <a:t>操作来代替它。经过两个</a:t>
            </a:r>
            <a:r>
              <a:rPr lang="en-US" altLang="zh-CN" dirty="0">
                <a:solidFill>
                  <a:schemeClr val="bg1"/>
                </a:solidFill>
                <a:latin typeface="华文中宋" panose="02010600040101010101" pitchFamily="2" charset="-122"/>
                <a:ea typeface="华文中宋" panose="02010600040101010101" pitchFamily="2" charset="-122"/>
              </a:rPr>
              <a:t>PAN</a:t>
            </a:r>
            <a:r>
              <a:rPr lang="zh-CN" altLang="en-US" dirty="0">
                <a:solidFill>
                  <a:schemeClr val="bg1"/>
                </a:solidFill>
                <a:latin typeface="华文中宋" panose="02010600040101010101" pitchFamily="2" charset="-122"/>
                <a:ea typeface="华文中宋" panose="02010600040101010101" pitchFamily="2" charset="-122"/>
              </a:rPr>
              <a:t>结构，可将</a:t>
            </a:r>
            <a:r>
              <a:rPr lang="en-US" altLang="zh-CN" dirty="0">
                <a:solidFill>
                  <a:schemeClr val="bg1"/>
                </a:solidFill>
                <a:latin typeface="华文中宋" panose="02010600040101010101" pitchFamily="2" charset="-122"/>
                <a:ea typeface="华文中宋" panose="02010600040101010101" pitchFamily="2" charset="-122"/>
              </a:rPr>
              <a:t>76x76</a:t>
            </a:r>
            <a:r>
              <a:rPr lang="zh-CN" altLang="en-US" dirty="0">
                <a:solidFill>
                  <a:schemeClr val="bg1"/>
                </a:solidFill>
                <a:latin typeface="华文中宋" panose="02010600040101010101" pitchFamily="2" charset="-122"/>
                <a:ea typeface="华文中宋" panose="02010600040101010101" pitchFamily="2" charset="-122"/>
              </a:rPr>
              <a:t>大小的特征映射重新调整为</a:t>
            </a:r>
            <a:r>
              <a:rPr lang="en-US" altLang="zh-CN" dirty="0">
                <a:solidFill>
                  <a:schemeClr val="bg1"/>
                </a:solidFill>
                <a:latin typeface="华文中宋" panose="02010600040101010101" pitchFamily="2" charset="-122"/>
                <a:ea typeface="华文中宋" panose="02010600040101010101" pitchFamily="2" charset="-122"/>
              </a:rPr>
              <a:t>19x19</a:t>
            </a:r>
            <a:r>
              <a:rPr lang="zh-CN" altLang="en-US" dirty="0">
                <a:solidFill>
                  <a:schemeClr val="bg1"/>
                </a:solidFill>
                <a:latin typeface="华文中宋" panose="02010600040101010101" pitchFamily="2" charset="-122"/>
                <a:ea typeface="华文中宋" panose="02010600040101010101" pitchFamily="2" charset="-122"/>
              </a:rPr>
              <a:t>大小，这样可以在一定程度上提升该算法的</a:t>
            </a:r>
            <a:r>
              <a:rPr lang="zh-CN" altLang="en-US" sz="2400" dirty="0">
                <a:solidFill>
                  <a:srgbClr val="FFFF00"/>
                </a:solidFill>
                <a:latin typeface="汉仪尚巍手书W" panose="02010600030101010101" charset="-122"/>
                <a:ea typeface="汉仪尚巍手书W" panose="02010600030101010101" charset="-122"/>
              </a:rPr>
              <a:t>目标定位</a:t>
            </a:r>
            <a:r>
              <a:rPr lang="zh-CN" altLang="en-US" dirty="0">
                <a:solidFill>
                  <a:schemeClr val="bg1"/>
                </a:solidFill>
                <a:latin typeface="华文中宋" panose="02010600040101010101" pitchFamily="2" charset="-122"/>
                <a:ea typeface="华文中宋" panose="02010600040101010101" pitchFamily="2" charset="-122"/>
              </a:rPr>
              <a:t>能力。</a:t>
            </a:r>
          </a:p>
        </p:txBody>
      </p:sp>
    </p:spTree>
    <p:extLst>
      <p:ext uri="{BB962C8B-B14F-4D97-AF65-F5344CB8AC3E}">
        <p14:creationId xmlns:p14="http://schemas.microsoft.com/office/powerpoint/2010/main" val="2834077432"/>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634" y="402478"/>
            <a:ext cx="858731" cy="1164814"/>
          </a:xfrm>
          <a:prstGeom prst="rect">
            <a:avLst/>
          </a:prstGeom>
        </p:spPr>
      </p:pic>
      <p:sp>
        <p:nvSpPr>
          <p:cNvPr id="2" name="矩形 1">
            <a:extLst>
              <a:ext uri="{FF2B5EF4-FFF2-40B4-BE49-F238E27FC236}">
                <a16:creationId xmlns:a16="http://schemas.microsoft.com/office/drawing/2014/main" id="{958E74C1-657C-8DBA-2E5B-F480956C91FF}"/>
              </a:ext>
            </a:extLst>
          </p:cNvPr>
          <p:cNvSpPr/>
          <p:nvPr/>
        </p:nvSpPr>
        <p:spPr>
          <a:xfrm>
            <a:off x="757677" y="1105627"/>
            <a:ext cx="4007827"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损失函数</a:t>
            </a:r>
            <a:r>
              <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rPr>
              <a:t>Loss</a:t>
            </a:r>
            <a:endPar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汉仪尚巍手书W" panose="02010600030101010101" charset="-122"/>
              <a:ea typeface="汉仪尚巍手书W" panose="02010600030101010101" charset="-122"/>
            </a:endParaRPr>
          </a:p>
        </p:txBody>
      </p:sp>
      <p:sp>
        <p:nvSpPr>
          <p:cNvPr id="5" name="文本框 4">
            <a:extLst>
              <a:ext uri="{FF2B5EF4-FFF2-40B4-BE49-F238E27FC236}">
                <a16:creationId xmlns:a16="http://schemas.microsoft.com/office/drawing/2014/main" id="{C4618975-52F6-C55B-9865-C56D879A500C}"/>
              </a:ext>
            </a:extLst>
          </p:cNvPr>
          <p:cNvSpPr txBox="1"/>
          <p:nvPr/>
        </p:nvSpPr>
        <p:spPr>
          <a:xfrm>
            <a:off x="295988" y="4875210"/>
            <a:ext cx="6094476" cy="923330"/>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IoU Loss计算公式如下：由下图可以看出，如果两个目标没有重叠，IoU将会为</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，并且不会反应两个目标之间的距离。</a:t>
            </a:r>
          </a:p>
        </p:txBody>
      </p:sp>
      <p:pic>
        <p:nvPicPr>
          <p:cNvPr id="8" name="图片 7">
            <a:extLst>
              <a:ext uri="{FF2B5EF4-FFF2-40B4-BE49-F238E27FC236}">
                <a16:creationId xmlns:a16="http://schemas.microsoft.com/office/drawing/2014/main" id="{5BC49F8D-0A20-6F7E-1643-58FA784ACB7C}"/>
              </a:ext>
            </a:extLst>
          </p:cNvPr>
          <p:cNvPicPr>
            <a:picLocks noChangeAspect="1"/>
          </p:cNvPicPr>
          <p:nvPr/>
        </p:nvPicPr>
        <p:blipFill>
          <a:blip r:embed="rId4"/>
          <a:stretch>
            <a:fillRect/>
          </a:stretch>
        </p:blipFill>
        <p:spPr>
          <a:xfrm>
            <a:off x="2265348" y="2951537"/>
            <a:ext cx="1416123" cy="1028753"/>
          </a:xfrm>
          <a:prstGeom prst="rect">
            <a:avLst/>
          </a:prstGeom>
        </p:spPr>
      </p:pic>
      <p:pic>
        <p:nvPicPr>
          <p:cNvPr id="17" name="图片 16">
            <a:extLst>
              <a:ext uri="{FF2B5EF4-FFF2-40B4-BE49-F238E27FC236}">
                <a16:creationId xmlns:a16="http://schemas.microsoft.com/office/drawing/2014/main" id="{0485D050-B008-8DFF-469C-3FA9708C17B6}"/>
              </a:ext>
            </a:extLst>
          </p:cNvPr>
          <p:cNvPicPr>
            <a:picLocks noChangeAspect="1"/>
          </p:cNvPicPr>
          <p:nvPr/>
        </p:nvPicPr>
        <p:blipFill>
          <a:blip r:embed="rId5"/>
          <a:stretch>
            <a:fillRect/>
          </a:stretch>
        </p:blipFill>
        <p:spPr>
          <a:xfrm>
            <a:off x="1646191" y="5795625"/>
            <a:ext cx="2654436" cy="749339"/>
          </a:xfrm>
          <a:prstGeom prst="rect">
            <a:avLst/>
          </a:prstGeom>
        </p:spPr>
      </p:pic>
      <p:sp>
        <p:nvSpPr>
          <p:cNvPr id="48" name="文本框 47">
            <a:extLst>
              <a:ext uri="{FF2B5EF4-FFF2-40B4-BE49-F238E27FC236}">
                <a16:creationId xmlns:a16="http://schemas.microsoft.com/office/drawing/2014/main" id="{C40D6741-6DFE-E106-5BC0-9EEC45AC4039}"/>
              </a:ext>
            </a:extLst>
          </p:cNvPr>
          <p:cNvSpPr txBox="1"/>
          <p:nvPr/>
        </p:nvSpPr>
        <p:spPr>
          <a:xfrm>
            <a:off x="253411" y="2231380"/>
            <a:ext cx="6096928" cy="646331"/>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IoU即为交并比，用于度量目标检测中预测框与真实框的重叠程度。计算公式如下</a:t>
            </a:r>
          </a:p>
        </p:txBody>
      </p:sp>
      <p:sp>
        <p:nvSpPr>
          <p:cNvPr id="50" name="文本框 49">
            <a:extLst>
              <a:ext uri="{FF2B5EF4-FFF2-40B4-BE49-F238E27FC236}">
                <a16:creationId xmlns:a16="http://schemas.microsoft.com/office/drawing/2014/main" id="{FF8D0C93-EB1A-0937-77F7-3CBE00AD6E92}"/>
              </a:ext>
            </a:extLst>
          </p:cNvPr>
          <p:cNvSpPr txBox="1"/>
          <p:nvPr/>
        </p:nvSpPr>
        <p:spPr>
          <a:xfrm>
            <a:off x="253411" y="3992691"/>
            <a:ext cx="6096928" cy="646331"/>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显而易见，IoU的值越高也说明预测框与真实框重合程度越低，模型预测误差越大。反之，IoU越高模型性能越好</a:t>
            </a:r>
          </a:p>
        </p:txBody>
      </p:sp>
      <p:sp>
        <p:nvSpPr>
          <p:cNvPr id="52" name="文本框 51">
            <a:extLst>
              <a:ext uri="{FF2B5EF4-FFF2-40B4-BE49-F238E27FC236}">
                <a16:creationId xmlns:a16="http://schemas.microsoft.com/office/drawing/2014/main" id="{9AC58144-BA70-737C-DE83-FEEECAD6BEFC}"/>
              </a:ext>
            </a:extLst>
          </p:cNvPr>
          <p:cNvSpPr txBox="1"/>
          <p:nvPr/>
        </p:nvSpPr>
        <p:spPr>
          <a:xfrm>
            <a:off x="6637918" y="2212873"/>
            <a:ext cx="5351513" cy="1477328"/>
          </a:xfrm>
          <a:prstGeom prst="rect">
            <a:avLst/>
          </a:prstGeom>
          <a:noFill/>
        </p:spPr>
        <p:txBody>
          <a:bodyPr wrap="square">
            <a:spAutoFit/>
          </a:bodyPr>
          <a:lstStyle/>
          <a:p>
            <a:r>
              <a:rPr lang="zh-CN" altLang="en-US" dirty="0">
                <a:latin typeface="华文中宋" panose="02010600040101010101" pitchFamily="2" charset="-122"/>
                <a:ea typeface="华文中宋" panose="02010600040101010101" pitchFamily="2" charset="-122"/>
              </a:rPr>
              <a:t>在这种无重叠目标的情况下，如果IoU用作于损失函数，梯度为0，无法优化。并且，IoU无法区分两个对象之间不同的对齐方式。更通俗的理解就是，不同方向上有相同交叉级别的两个重叠对象的IoU会完全相等。</a:t>
            </a:r>
            <a:endParaRPr lang="zh-CN" altLang="en-US" dirty="0"/>
          </a:p>
        </p:txBody>
      </p:sp>
      <p:pic>
        <p:nvPicPr>
          <p:cNvPr id="54" name="图片 53">
            <a:extLst>
              <a:ext uri="{FF2B5EF4-FFF2-40B4-BE49-F238E27FC236}">
                <a16:creationId xmlns:a16="http://schemas.microsoft.com/office/drawing/2014/main" id="{19C527B8-C146-A238-29CA-D5436045557A}"/>
              </a:ext>
            </a:extLst>
          </p:cNvPr>
          <p:cNvPicPr>
            <a:picLocks noChangeAspect="1"/>
          </p:cNvPicPr>
          <p:nvPr/>
        </p:nvPicPr>
        <p:blipFill>
          <a:blip r:embed="rId6"/>
          <a:stretch>
            <a:fillRect/>
          </a:stretch>
        </p:blipFill>
        <p:spPr>
          <a:xfrm>
            <a:off x="7598341" y="1105627"/>
            <a:ext cx="3089434" cy="1124008"/>
          </a:xfrm>
          <a:prstGeom prst="rect">
            <a:avLst/>
          </a:prstGeom>
        </p:spPr>
      </p:pic>
      <p:sp>
        <p:nvSpPr>
          <p:cNvPr id="55" name="矩形 54">
            <a:extLst>
              <a:ext uri="{FF2B5EF4-FFF2-40B4-BE49-F238E27FC236}">
                <a16:creationId xmlns:a16="http://schemas.microsoft.com/office/drawing/2014/main" id="{28700A95-FFBA-6327-3858-57DDEB1D8516}"/>
              </a:ext>
            </a:extLst>
          </p:cNvPr>
          <p:cNvSpPr/>
          <p:nvPr/>
        </p:nvSpPr>
        <p:spPr>
          <a:xfrm>
            <a:off x="7139968" y="4534877"/>
            <a:ext cx="5000087" cy="1323439"/>
          </a:xfrm>
          <a:prstGeom prst="rect">
            <a:avLst/>
          </a:prstGeom>
          <a:noFill/>
        </p:spPr>
        <p:txBody>
          <a:bodyPr wrap="none" lIns="91440" tIns="45720" rIns="91440" bIns="45720">
            <a:spAutoFit/>
          </a:bodyPr>
          <a:lstStyle/>
          <a:p>
            <a:pPr algn="ctr"/>
            <a:r>
              <a:rPr lang="en-US" altLang="zh-CN" sz="4000" b="1" cap="none" spc="0" dirty="0">
                <a:ln w="22225">
                  <a:solidFill>
                    <a:schemeClr val="accent2"/>
                  </a:solidFill>
                  <a:prstDash val="solid"/>
                </a:ln>
                <a:solidFill>
                  <a:schemeClr val="accent2">
                    <a:lumMod val="40000"/>
                    <a:lumOff val="60000"/>
                  </a:schemeClr>
                </a:solidFill>
                <a:effectLst/>
              </a:rPr>
              <a:t>How to deal with it?</a:t>
            </a:r>
          </a:p>
          <a:p>
            <a:pPr algn="ctr"/>
            <a:r>
              <a:rPr lang="en-US" altLang="zh-CN" sz="4000" b="1" dirty="0" err="1">
                <a:ln w="22225">
                  <a:solidFill>
                    <a:schemeClr val="accent2"/>
                  </a:solidFill>
                  <a:prstDash val="solid"/>
                </a:ln>
                <a:solidFill>
                  <a:schemeClr val="accent2">
                    <a:lumMod val="40000"/>
                    <a:lumOff val="60000"/>
                  </a:schemeClr>
                </a:solidFill>
              </a:rPr>
              <a:t>GIoU</a:t>
            </a:r>
            <a:r>
              <a:rPr lang="en-US" altLang="zh-CN" sz="4000" b="1" dirty="0">
                <a:ln w="22225">
                  <a:solidFill>
                    <a:schemeClr val="accent2"/>
                  </a:solidFill>
                  <a:prstDash val="solid"/>
                </a:ln>
                <a:solidFill>
                  <a:schemeClr val="accent2">
                    <a:lumMod val="40000"/>
                    <a:lumOff val="60000"/>
                  </a:schemeClr>
                </a:solidFill>
              </a:rPr>
              <a:t>!</a:t>
            </a:r>
            <a:endParaRPr lang="zh-CN" altLang="en-US" sz="40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201198831"/>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6634" y="402478"/>
            <a:ext cx="858731" cy="1164814"/>
          </a:xfrm>
          <a:prstGeom prst="rect">
            <a:avLst/>
          </a:prstGeom>
        </p:spPr>
      </p:pic>
      <p:pic>
        <p:nvPicPr>
          <p:cNvPr id="6" name="图片 5">
            <a:extLst>
              <a:ext uri="{FF2B5EF4-FFF2-40B4-BE49-F238E27FC236}">
                <a16:creationId xmlns:a16="http://schemas.microsoft.com/office/drawing/2014/main" id="{556A60A7-8A4E-D7B1-DCF0-625880909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03" y="2201448"/>
            <a:ext cx="5247619" cy="3423810"/>
          </a:xfrm>
          <a:prstGeom prst="rect">
            <a:avLst/>
          </a:prstGeom>
        </p:spPr>
      </p:pic>
      <p:sp>
        <p:nvSpPr>
          <p:cNvPr id="9" name="文本框 8">
            <a:extLst>
              <a:ext uri="{FF2B5EF4-FFF2-40B4-BE49-F238E27FC236}">
                <a16:creationId xmlns:a16="http://schemas.microsoft.com/office/drawing/2014/main" id="{67608B38-C280-2B56-42AD-515DF126CC67}"/>
              </a:ext>
            </a:extLst>
          </p:cNvPr>
          <p:cNvSpPr txBox="1"/>
          <p:nvPr/>
        </p:nvSpPr>
        <p:spPr>
          <a:xfrm>
            <a:off x="6141420" y="1835483"/>
            <a:ext cx="5837220" cy="1846659"/>
          </a:xfrm>
          <a:prstGeom prst="rect">
            <a:avLst/>
          </a:prstGeom>
          <a:noFill/>
        </p:spPr>
        <p:txBody>
          <a:bodyPr wrap="square">
            <a:spAutoFit/>
          </a:bodyPr>
          <a:lstStyle/>
          <a:p>
            <a:r>
              <a:rPr lang="zh-CN" altLang="en-US" sz="2400" dirty="0">
                <a:solidFill>
                  <a:schemeClr val="accent2"/>
                </a:solidFill>
                <a:latin typeface="汉仪尚巍手书W" panose="02010600030101010101" charset="-122"/>
                <a:ea typeface="汉仪尚巍手书W" panose="02010600030101010101" charset="-122"/>
              </a:rPr>
              <a:t>GIoU(Generalized IoU)Loss</a:t>
            </a:r>
            <a:endParaRPr lang="en-US" altLang="zh-CN" sz="2400" dirty="0">
              <a:solidFill>
                <a:schemeClr val="accent2"/>
              </a:solidFill>
              <a:latin typeface="汉仪尚巍手书W" panose="02010600030101010101" charset="-122"/>
              <a:ea typeface="汉仪尚巍手书W" panose="02010600030101010101" charset="-122"/>
            </a:endParaRPr>
          </a:p>
          <a:p>
            <a:r>
              <a:rPr lang="zh-CN" altLang="en-US" dirty="0">
                <a:latin typeface="华文中宋" panose="02010600040101010101" pitchFamily="2" charset="-122"/>
                <a:ea typeface="华文中宋" panose="02010600040101010101" pitchFamily="2" charset="-122"/>
              </a:rPr>
              <a:t>GIoU加入了C检测框（C检测框是包含了检测框和真实框的最小矩形框），这样就可以解决检测框和真实框没有重叠的问题。</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但是当检测框和真实框之间出现包含的现象的时候GIoU就和IoU loss是同样的效果了。GIoU Loss计算如下：</a:t>
            </a:r>
          </a:p>
        </p:txBody>
      </p:sp>
      <p:pic>
        <p:nvPicPr>
          <p:cNvPr id="11" name="图片 10">
            <a:extLst>
              <a:ext uri="{FF2B5EF4-FFF2-40B4-BE49-F238E27FC236}">
                <a16:creationId xmlns:a16="http://schemas.microsoft.com/office/drawing/2014/main" id="{DD9113B5-B29C-3C65-E3CC-E0B539ED34F3}"/>
              </a:ext>
            </a:extLst>
          </p:cNvPr>
          <p:cNvPicPr>
            <a:picLocks noChangeAspect="1"/>
          </p:cNvPicPr>
          <p:nvPr/>
        </p:nvPicPr>
        <p:blipFill>
          <a:blip r:embed="rId5"/>
          <a:stretch>
            <a:fillRect/>
          </a:stretch>
        </p:blipFill>
        <p:spPr>
          <a:xfrm>
            <a:off x="6284680" y="4223951"/>
            <a:ext cx="5493032" cy="863644"/>
          </a:xfrm>
          <a:prstGeom prst="rect">
            <a:avLst/>
          </a:prstGeom>
        </p:spPr>
      </p:pic>
      <p:sp>
        <p:nvSpPr>
          <p:cNvPr id="12" name="矩形 11">
            <a:extLst>
              <a:ext uri="{FF2B5EF4-FFF2-40B4-BE49-F238E27FC236}">
                <a16:creationId xmlns:a16="http://schemas.microsoft.com/office/drawing/2014/main" id="{7D6DEC1A-E0EE-12CD-C8E4-27AE83EEFA7A}"/>
              </a:ext>
            </a:extLst>
          </p:cNvPr>
          <p:cNvSpPr/>
          <p:nvPr/>
        </p:nvSpPr>
        <p:spPr>
          <a:xfrm>
            <a:off x="1661160" y="2854960"/>
            <a:ext cx="2831299" cy="1732280"/>
          </a:xfrm>
          <a:prstGeom prst="rect">
            <a:avLst/>
          </a:prstGeom>
          <a:noFill/>
          <a:ln w="412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E17CD0B-72F2-24C8-58A5-BF3AC80BFFEB}"/>
              </a:ext>
            </a:extLst>
          </p:cNvPr>
          <p:cNvSpPr/>
          <p:nvPr/>
        </p:nvSpPr>
        <p:spPr>
          <a:xfrm>
            <a:off x="2443480" y="2346960"/>
            <a:ext cx="2831299" cy="1732280"/>
          </a:xfrm>
          <a:prstGeom prst="rect">
            <a:avLst/>
          </a:prstGeom>
          <a:noFill/>
          <a:ln w="412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00A5C85-67AE-5F5B-1500-A61720DFE3CE}"/>
              </a:ext>
            </a:extLst>
          </p:cNvPr>
          <p:cNvSpPr/>
          <p:nvPr/>
        </p:nvSpPr>
        <p:spPr>
          <a:xfrm>
            <a:off x="1612733" y="2299548"/>
            <a:ext cx="3706027" cy="2328331"/>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F975843-94AD-C7C6-6510-99142A836410}"/>
              </a:ext>
            </a:extLst>
          </p:cNvPr>
          <p:cNvSpPr txBox="1"/>
          <p:nvPr/>
        </p:nvSpPr>
        <p:spPr>
          <a:xfrm>
            <a:off x="659703" y="1203960"/>
            <a:ext cx="1590040" cy="923330"/>
          </a:xfrm>
          <a:prstGeom prst="rect">
            <a:avLst/>
          </a:prstGeom>
          <a:noFill/>
        </p:spPr>
        <p:txBody>
          <a:bodyPr wrap="square" rtlCol="0">
            <a:spAutoFit/>
          </a:bodyPr>
          <a:lstStyle/>
          <a:p>
            <a:r>
              <a:rPr lang="en-US" altLang="zh-CN" dirty="0"/>
              <a:t>C:</a:t>
            </a:r>
          </a:p>
          <a:p>
            <a:r>
              <a:rPr lang="en-US" altLang="zh-CN" dirty="0"/>
              <a:t>Real:</a:t>
            </a:r>
          </a:p>
          <a:p>
            <a:r>
              <a:rPr lang="en-US" altLang="zh-CN" dirty="0"/>
              <a:t>Predict:</a:t>
            </a:r>
            <a:endParaRPr lang="zh-CN" altLang="en-US" dirty="0"/>
          </a:p>
        </p:txBody>
      </p:sp>
      <p:sp>
        <p:nvSpPr>
          <p:cNvPr id="16" name="矩形 15">
            <a:extLst>
              <a:ext uri="{FF2B5EF4-FFF2-40B4-BE49-F238E27FC236}">
                <a16:creationId xmlns:a16="http://schemas.microsoft.com/office/drawing/2014/main" id="{9C2122EE-4422-B584-0B77-A99AEBF1DB57}"/>
              </a:ext>
            </a:extLst>
          </p:cNvPr>
          <p:cNvSpPr/>
          <p:nvPr/>
        </p:nvSpPr>
        <p:spPr>
          <a:xfrm>
            <a:off x="1102360" y="1305560"/>
            <a:ext cx="198120" cy="18796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997E255-4B8C-EC03-63A0-DBB7C2EBD23A}"/>
              </a:ext>
            </a:extLst>
          </p:cNvPr>
          <p:cNvSpPr/>
          <p:nvPr/>
        </p:nvSpPr>
        <p:spPr>
          <a:xfrm>
            <a:off x="1452880" y="1556060"/>
            <a:ext cx="198120" cy="18796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431CB1D5-FED6-F797-295E-4910EF8B6276}"/>
              </a:ext>
            </a:extLst>
          </p:cNvPr>
          <p:cNvSpPr/>
          <p:nvPr/>
        </p:nvSpPr>
        <p:spPr>
          <a:xfrm>
            <a:off x="1656080" y="1849120"/>
            <a:ext cx="198120" cy="18796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57877"/>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a:extLst>
              <a:ext uri="{FF2B5EF4-FFF2-40B4-BE49-F238E27FC236}">
                <a16:creationId xmlns:a16="http://schemas.microsoft.com/office/drawing/2014/main" id="{37997B54-AA78-D195-1D64-5BE8C2E5DF8D}"/>
              </a:ext>
            </a:extLst>
          </p:cNvPr>
          <p:cNvSpPr/>
          <p:nvPr/>
        </p:nvSpPr>
        <p:spPr>
          <a:xfrm>
            <a:off x="2302934" y="0"/>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62F7D5CF-2B5F-59E2-D05C-FBF8DBE4C014}"/>
              </a:ext>
            </a:extLst>
          </p:cNvPr>
          <p:cNvSpPr/>
          <p:nvPr/>
        </p:nvSpPr>
        <p:spPr>
          <a:xfrm>
            <a:off x="1622214" y="4026748"/>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2B4F834-F3B5-6C92-7F71-15AA500E0B1D}"/>
              </a:ext>
            </a:extLst>
          </p:cNvPr>
          <p:cNvSpPr/>
          <p:nvPr/>
        </p:nvSpPr>
        <p:spPr>
          <a:xfrm>
            <a:off x="3305387" y="2767280"/>
            <a:ext cx="3053721" cy="1323439"/>
          </a:xfrm>
          <a:prstGeom prst="rect">
            <a:avLst/>
          </a:prstGeom>
          <a:noFill/>
        </p:spPr>
        <p:txBody>
          <a:bodyPr wrap="none" lIns="91440" tIns="45720" rIns="91440" bIns="45720">
            <a:spAutoFit/>
          </a:bodyPr>
          <a:lstStyle/>
          <a:p>
            <a:pPr algn="ctr"/>
            <a:r>
              <a:rPr lang="en-US" altLang="zh-CN"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Part 5</a:t>
            </a:r>
            <a:endParaRPr lang="zh-CN" altLang="en-US"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2852F8AC-6AA6-0DFB-2F42-5766F385A44F}"/>
              </a:ext>
            </a:extLst>
          </p:cNvPr>
          <p:cNvCxnSpPr>
            <a:cxnSpLocks/>
          </p:cNvCxnSpPr>
          <p:nvPr/>
        </p:nvCxnSpPr>
        <p:spPr>
          <a:xfrm flipH="1">
            <a:off x="2044460" y="0"/>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E9F1C62-EDDB-F914-7AF7-79F11BB2313D}"/>
              </a:ext>
            </a:extLst>
          </p:cNvPr>
          <p:cNvCxnSpPr>
            <a:cxnSpLocks/>
          </p:cNvCxnSpPr>
          <p:nvPr/>
        </p:nvCxnSpPr>
        <p:spPr>
          <a:xfrm flipH="1">
            <a:off x="3506708" y="4026748"/>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C8C44F-04F1-85D9-5892-A6553465A25E}"/>
              </a:ext>
            </a:extLst>
          </p:cNvPr>
          <p:cNvSpPr/>
          <p:nvPr/>
        </p:nvSpPr>
        <p:spPr>
          <a:xfrm>
            <a:off x="7272829" y="3075056"/>
            <a:ext cx="4288353" cy="707886"/>
          </a:xfrm>
          <a:prstGeom prst="rect">
            <a:avLst/>
          </a:prstGeom>
          <a:noFill/>
        </p:spPr>
        <p:txBody>
          <a:bodyPr wrap="none" lIns="91440" tIns="45720" rIns="91440" bIns="45720">
            <a:spAutoFit/>
          </a:bodyPr>
          <a:lstStyle/>
          <a:p>
            <a:pPr algn="ctr"/>
            <a:r>
              <a:rPr lang="zh-CN" altLang="en-US" sz="4000" b="0" cap="none" spc="0" dirty="0">
                <a:ln w="0"/>
                <a:solidFill>
                  <a:schemeClr val="tx1"/>
                </a:solidFill>
                <a:effectLst>
                  <a:outerShdw blurRad="38100" dist="19050" dir="2700000" algn="tl" rotWithShape="0">
                    <a:schemeClr val="dk1">
                      <a:alpha val="40000"/>
                    </a:schemeClr>
                  </a:outerShdw>
                </a:effectLst>
                <a:latin typeface="汉仪大黑简" panose="02010600030101010101" charset="-122"/>
                <a:ea typeface="汉仪大黑简" panose="02010600030101010101" charset="-122"/>
              </a:rPr>
              <a:t>模型训练效果评估</a:t>
            </a:r>
          </a:p>
        </p:txBody>
      </p:sp>
      <p:cxnSp>
        <p:nvCxnSpPr>
          <p:cNvPr id="16" name="直接连接符 15">
            <a:extLst>
              <a:ext uri="{FF2B5EF4-FFF2-40B4-BE49-F238E27FC236}">
                <a16:creationId xmlns:a16="http://schemas.microsoft.com/office/drawing/2014/main" id="{E5C462D0-A2DC-929E-5FB8-A77B0609C084}"/>
              </a:ext>
            </a:extLst>
          </p:cNvPr>
          <p:cNvCxnSpPr>
            <a:cxnSpLocks/>
          </p:cNvCxnSpPr>
          <p:nvPr/>
        </p:nvCxnSpPr>
        <p:spPr>
          <a:xfrm>
            <a:off x="7118350" y="3925229"/>
            <a:ext cx="4546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80114E41-22B5-04EA-2F16-5DAEA5415E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345" y="424295"/>
            <a:ext cx="1091615" cy="1480705"/>
          </a:xfrm>
          <a:prstGeom prst="rect">
            <a:avLst/>
          </a:prstGeom>
        </p:spPr>
      </p:pic>
    </p:spTree>
    <p:extLst>
      <p:ext uri="{BB962C8B-B14F-4D97-AF65-F5344CB8AC3E}">
        <p14:creationId xmlns:p14="http://schemas.microsoft.com/office/powerpoint/2010/main" val="2321074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252807"/>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252807"/>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75428"/>
            <a:ext cx="880745" cy="1194674"/>
          </a:xfrm>
          <a:prstGeom prst="rect">
            <a:avLst/>
          </a:prstGeom>
        </p:spPr>
      </p:pic>
      <p:pic>
        <p:nvPicPr>
          <p:cNvPr id="5" name="图片 4">
            <a:extLst>
              <a:ext uri="{FF2B5EF4-FFF2-40B4-BE49-F238E27FC236}">
                <a16:creationId xmlns:a16="http://schemas.microsoft.com/office/drawing/2014/main" id="{112007FD-C890-133E-7BA2-5856DB6FD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2000" y="2197050"/>
            <a:ext cx="6240000" cy="4680000"/>
          </a:xfrm>
          <a:prstGeom prst="rect">
            <a:avLst/>
          </a:prstGeom>
          <a:ln>
            <a:noFill/>
          </a:ln>
        </p:spPr>
      </p:pic>
      <p:pic>
        <p:nvPicPr>
          <p:cNvPr id="9" name="图片 8">
            <a:extLst>
              <a:ext uri="{FF2B5EF4-FFF2-40B4-BE49-F238E27FC236}">
                <a16:creationId xmlns:a16="http://schemas.microsoft.com/office/drawing/2014/main" id="{42B298EF-6FC1-5D1B-EF0E-825BE1B059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178000"/>
            <a:ext cx="6240000" cy="4680000"/>
          </a:xfrm>
          <a:prstGeom prst="rect">
            <a:avLst/>
          </a:prstGeom>
        </p:spPr>
      </p:pic>
      <p:sp>
        <p:nvSpPr>
          <p:cNvPr id="13" name="卷形: 水平 12">
            <a:extLst>
              <a:ext uri="{FF2B5EF4-FFF2-40B4-BE49-F238E27FC236}">
                <a16:creationId xmlns:a16="http://schemas.microsoft.com/office/drawing/2014/main" id="{F51A6360-EFC1-8019-16B7-A02635C6998C}"/>
              </a:ext>
            </a:extLst>
          </p:cNvPr>
          <p:cNvSpPr/>
          <p:nvPr/>
        </p:nvSpPr>
        <p:spPr>
          <a:xfrm>
            <a:off x="81458" y="564805"/>
            <a:ext cx="4251265" cy="1628013"/>
          </a:xfrm>
          <a:prstGeom prst="horizontalScroll">
            <a:avLst>
              <a:gd name="adj" fmla="val 54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sz="1200" b="1" dirty="0">
              <a:solidFill>
                <a:schemeClr val="bg1"/>
              </a:solidFill>
              <a:latin typeface="华文中宋" panose="02010600040101010101" pitchFamily="2" charset="-122"/>
              <a:ea typeface="华文中宋" panose="0201060004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预训练权重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weights</a:t>
            </a: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yolov5s.pt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训练轮次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epochs:100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批次大小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batch-size:4</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设备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device</a:t>
            </a: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CUDA 0 NVIDIA MX450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CUDA 11.6 CUDNN 8.9.7.29 </a:t>
            </a:r>
            <a:r>
              <a:rPr kumimoji="0" lang="en-US" altLang="zh-CN" sz="1200" b="1" i="0" u="none" strike="noStrike" kern="1200" cap="none" spc="0" normalizeH="0" baseline="0" noProof="0" dirty="0" err="1">
                <a:ln>
                  <a:noFill/>
                </a:ln>
                <a:solidFill>
                  <a:schemeClr val="bg1"/>
                </a:solidFill>
                <a:effectLst/>
                <a:uLnTx/>
                <a:uFillTx/>
                <a:latin typeface="华文中宋" panose="02010600040101010101" pitchFamily="2" charset="-122"/>
                <a:ea typeface="华文中宋" panose="02010600040101010101" pitchFamily="2" charset="-122"/>
                <a:cs typeface="+mn-cs"/>
              </a:rPr>
              <a:t>pytorch</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 1.13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Python 3.10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图片大小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640*640</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6" name="卷形: 水平 15">
            <a:extLst>
              <a:ext uri="{FF2B5EF4-FFF2-40B4-BE49-F238E27FC236}">
                <a16:creationId xmlns:a16="http://schemas.microsoft.com/office/drawing/2014/main" id="{DD77E4F9-2BD3-B773-88B8-514BD82ED672}"/>
              </a:ext>
            </a:extLst>
          </p:cNvPr>
          <p:cNvSpPr/>
          <p:nvPr/>
        </p:nvSpPr>
        <p:spPr>
          <a:xfrm>
            <a:off x="7843866" y="559512"/>
            <a:ext cx="4251265" cy="1628013"/>
          </a:xfrm>
          <a:prstGeom prst="horizontalScroll">
            <a:avLst>
              <a:gd name="adj" fmla="val 54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CN" sz="1200" b="1" dirty="0">
              <a:solidFill>
                <a:schemeClr val="bg1"/>
              </a:solidFill>
              <a:latin typeface="华文中宋" panose="02010600040101010101" pitchFamily="2" charset="-122"/>
              <a:ea typeface="华文中宋" panose="02010600040101010101" pitchFamily="2" charset="-122"/>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预训练权重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weights</a:t>
            </a: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yolov5</a:t>
            </a:r>
            <a:r>
              <a:rPr lang="en-US" altLang="zh-CN" sz="1200" b="1" dirty="0">
                <a:solidFill>
                  <a:schemeClr val="bg1"/>
                </a:solidFill>
                <a:latin typeface="华文中宋" panose="02010600040101010101" pitchFamily="2" charset="-122"/>
                <a:ea typeface="华文中宋" panose="02010600040101010101" pitchFamily="2" charset="-122"/>
              </a:rPr>
              <a:t>m</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.pt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训练轮次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epochs:100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批次大小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batch-size:4</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设备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device</a:t>
            </a: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CUDA 0 NVIDIA MX450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CUDA 11.6 CUDNN 8.9.7.29 </a:t>
            </a:r>
            <a:r>
              <a:rPr kumimoji="0" lang="en-US" altLang="zh-CN" sz="1200" b="1" i="0" u="none" strike="noStrike" kern="1200" cap="none" spc="0" normalizeH="0" baseline="0" noProof="0" dirty="0" err="1">
                <a:ln>
                  <a:noFill/>
                </a:ln>
                <a:solidFill>
                  <a:schemeClr val="bg1"/>
                </a:solidFill>
                <a:effectLst/>
                <a:uLnTx/>
                <a:uFillTx/>
                <a:latin typeface="华文中宋" panose="02010600040101010101" pitchFamily="2" charset="-122"/>
                <a:ea typeface="华文中宋" panose="02010600040101010101" pitchFamily="2" charset="-122"/>
                <a:cs typeface="+mn-cs"/>
              </a:rPr>
              <a:t>pytorch</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 1.13</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Python 3.10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图片大小 </a:t>
            </a:r>
            <a:r>
              <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rPr>
              <a:t>640*640</a:t>
            </a: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en-US" altLang="zh-CN" sz="1200" b="1" i="0" u="none" strike="noStrike" kern="1200" cap="none" spc="0" normalizeH="0" baseline="0" noProof="0" dirty="0">
              <a:ln>
                <a:noFill/>
              </a:ln>
              <a:solidFill>
                <a:schemeClr val="bg1"/>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7" name="带形: 前凸 16">
            <a:extLst>
              <a:ext uri="{FF2B5EF4-FFF2-40B4-BE49-F238E27FC236}">
                <a16:creationId xmlns:a16="http://schemas.microsoft.com/office/drawing/2014/main" id="{AF5166A3-3265-53AE-8C10-CF6B00E7FA49}"/>
              </a:ext>
            </a:extLst>
          </p:cNvPr>
          <p:cNvSpPr/>
          <p:nvPr/>
        </p:nvSpPr>
        <p:spPr>
          <a:xfrm>
            <a:off x="2222499" y="2913330"/>
            <a:ext cx="7747000" cy="2490520"/>
          </a:xfrm>
          <a:prstGeom prst="ribbon">
            <a:avLst>
              <a:gd name="adj1" fmla="val 16667"/>
              <a:gd name="adj2" fmla="val 69524"/>
            </a:avLst>
          </a:prstGeom>
          <a:gradFill flip="none" rotWithShape="1">
            <a:gsLst>
              <a:gs pos="0">
                <a:schemeClr val="accent2">
                  <a:lumMod val="67000"/>
                  <a:alpha val="42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P(</a:t>
            </a:r>
            <a:r>
              <a:rPr kumimoji="0" lang="en-US" altLang="zh-CN" sz="1800" b="1" i="1" u="none" strike="noStrike" kern="1200" cap="none" spc="0" normalizeH="0" baseline="0" noProof="0" dirty="0" err="1">
                <a:ln>
                  <a:noFill/>
                </a:ln>
                <a:solidFill>
                  <a:schemeClr val="bg1"/>
                </a:solidFill>
                <a:effectLst/>
                <a:uLnTx/>
                <a:uFillTx/>
                <a:latin typeface="方正粗黑宋简体" panose="02000000000000000000" pitchFamily="2" charset="-122"/>
                <a:ea typeface="方正粗黑宋简体" panose="02000000000000000000" pitchFamily="2" charset="-122"/>
              </a:rPr>
              <a:t>i,j</a:t>
            </a:r>
            <a:r>
              <a:rPr kumimoji="0" lang="en-US" altLang="zh-CN"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a:t>
            </a:r>
            <a:r>
              <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表示第</a:t>
            </a:r>
            <a:r>
              <a:rPr kumimoji="0" lang="en-US" altLang="zh-CN" sz="1800" b="1" i="1" u="none" strike="noStrike" kern="1200" cap="none" spc="0" normalizeH="0" baseline="0" noProof="0" dirty="0" err="1">
                <a:ln>
                  <a:noFill/>
                </a:ln>
                <a:solidFill>
                  <a:schemeClr val="bg1"/>
                </a:solidFill>
                <a:effectLst/>
                <a:uLnTx/>
                <a:uFillTx/>
                <a:latin typeface="方正粗黑宋简体" panose="02000000000000000000" pitchFamily="2" charset="-122"/>
                <a:ea typeface="方正粗黑宋简体" panose="02000000000000000000" pitchFamily="2" charset="-122"/>
              </a:rPr>
              <a:t>i</a:t>
            </a:r>
            <a:r>
              <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个类别被预测为第</a:t>
            </a:r>
            <a:r>
              <a:rPr kumimoji="0" lang="en-US" altLang="zh-CN"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j</a:t>
            </a:r>
            <a:r>
              <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个类别的概率，需要关注斜对角线</a:t>
            </a:r>
            <a:r>
              <a:rPr kumimoji="0" lang="en-US" altLang="zh-CN"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a:t>
            </a:r>
            <a:r>
              <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颜色越深准确率越高</a:t>
            </a:r>
            <a:endParaRPr kumimoji="0" lang="en-US" altLang="zh-CN"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训练整体看起来还是不错的</a:t>
            </a:r>
            <a:r>
              <a:rPr kumimoji="0" lang="en-US" altLang="zh-CN"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a:t>
            </a:r>
            <a:r>
              <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但是有几个类别的</a:t>
            </a:r>
            <a:r>
              <a:rPr kumimoji="0" lang="en-US" altLang="zh-CN"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False Positive </a:t>
            </a:r>
            <a:r>
              <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有点高，比如</a:t>
            </a:r>
            <a:r>
              <a:rPr kumimoji="0" lang="en-US" altLang="zh-CN"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Other Auxiliary Ship</a:t>
            </a:r>
            <a:r>
              <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的真阳性率竟然是</a:t>
            </a:r>
            <a:r>
              <a:rPr kumimoji="0" lang="en-US" altLang="zh-CN"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0,</a:t>
            </a:r>
            <a:r>
              <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rPr>
              <a:t>但是用</a:t>
            </a:r>
            <a:r>
              <a:rPr lang="en-US" altLang="zh-CN" b="1" i="1" dirty="0">
                <a:solidFill>
                  <a:schemeClr val="bg1"/>
                </a:solidFill>
                <a:latin typeface="方正粗黑宋简体" panose="02000000000000000000" pitchFamily="2" charset="-122"/>
                <a:ea typeface="方正粗黑宋简体" panose="02000000000000000000" pitchFamily="2" charset="-122"/>
              </a:rPr>
              <a:t>yolov5m.pt</a:t>
            </a:r>
            <a:r>
              <a:rPr lang="zh-CN" altLang="en-US" b="1" i="1" dirty="0">
                <a:solidFill>
                  <a:schemeClr val="bg1"/>
                </a:solidFill>
                <a:latin typeface="方正粗黑宋简体" panose="02000000000000000000" pitchFamily="2" charset="-122"/>
                <a:ea typeface="方正粗黑宋简体" panose="02000000000000000000" pitchFamily="2" charset="-122"/>
              </a:rPr>
              <a:t>训练后效果好了很多</a:t>
            </a:r>
            <a:endPar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endParaRPr>
          </a:p>
          <a:p>
            <a:pPr algn="ctr"/>
            <a:endParaRPr lang="zh-CN" altLang="en-US" dirty="0">
              <a:solidFill>
                <a:schemeClr val="bg1"/>
              </a:solidFill>
              <a:latin typeface="方正粗黑宋简体" panose="02000000000000000000" pitchFamily="2" charset="-122"/>
              <a:ea typeface="方正粗黑宋简体" panose="02000000000000000000" pitchFamily="2" charset="-122"/>
            </a:endParaRPr>
          </a:p>
        </p:txBody>
      </p:sp>
      <p:sp>
        <p:nvSpPr>
          <p:cNvPr id="18" name="矩形 17">
            <a:extLst>
              <a:ext uri="{FF2B5EF4-FFF2-40B4-BE49-F238E27FC236}">
                <a16:creationId xmlns:a16="http://schemas.microsoft.com/office/drawing/2014/main" id="{0ECA294C-FC86-944A-FB18-40578E891D24}"/>
              </a:ext>
            </a:extLst>
          </p:cNvPr>
          <p:cNvSpPr/>
          <p:nvPr/>
        </p:nvSpPr>
        <p:spPr>
          <a:xfrm>
            <a:off x="4593511" y="1410410"/>
            <a:ext cx="3004976" cy="646331"/>
          </a:xfrm>
          <a:prstGeom prst="rect">
            <a:avLst/>
          </a:prstGeom>
          <a:noFill/>
        </p:spPr>
        <p:txBody>
          <a:bodyPr wrap="square" lIns="91440" tIns="45720" rIns="91440" bIns="45720">
            <a:spAutoFit/>
          </a:bodyPr>
          <a:lstStyle/>
          <a:p>
            <a:pPr algn="ctr"/>
            <a:r>
              <a:rPr lang="zh-CN" alt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尚巍手书W" panose="02010600030101010101" charset="-122"/>
                <a:ea typeface="汉仪尚巍手书W" panose="02010600030101010101" charset="-122"/>
              </a:rPr>
              <a:t>混淆矩阵对比</a:t>
            </a:r>
          </a:p>
        </p:txBody>
      </p:sp>
    </p:spTree>
    <p:extLst>
      <p:ext uri="{BB962C8B-B14F-4D97-AF65-F5344CB8AC3E}">
        <p14:creationId xmlns:p14="http://schemas.microsoft.com/office/powerpoint/2010/main" val="3645252765"/>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387548"/>
            <a:ext cx="880745" cy="1194674"/>
          </a:xfrm>
          <a:prstGeom prst="rect">
            <a:avLst/>
          </a:prstGeom>
        </p:spPr>
      </p:pic>
      <p:sp>
        <p:nvSpPr>
          <p:cNvPr id="7" name="矩形 6">
            <a:extLst>
              <a:ext uri="{FF2B5EF4-FFF2-40B4-BE49-F238E27FC236}">
                <a16:creationId xmlns:a16="http://schemas.microsoft.com/office/drawing/2014/main" id="{86644033-22F2-70D6-A07C-941B3FC307B5}"/>
              </a:ext>
            </a:extLst>
          </p:cNvPr>
          <p:cNvSpPr/>
          <p:nvPr/>
        </p:nvSpPr>
        <p:spPr>
          <a:xfrm>
            <a:off x="964654" y="1462273"/>
            <a:ext cx="1234569" cy="523220"/>
          </a:xfrm>
          <a:prstGeom prst="rect">
            <a:avLst/>
          </a:prstGeom>
          <a:noFill/>
        </p:spPr>
        <p:txBody>
          <a:bodyPr wrap="non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P </a:t>
            </a:r>
            <a:r>
              <a:rPr lang="zh-CN" altLang="en-US" sz="2800" b="1" dirty="0">
                <a:ln w="22225">
                  <a:solidFill>
                    <a:schemeClr val="accent2"/>
                  </a:solidFill>
                  <a:prstDash val="solid"/>
                </a:ln>
                <a:solidFill>
                  <a:schemeClr val="accent2">
                    <a:lumMod val="40000"/>
                    <a:lumOff val="60000"/>
                  </a:schemeClr>
                </a:solidFill>
              </a:rPr>
              <a:t>曲线</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1E55774F-4244-F615-EE78-458E24B5BD55}"/>
              </a:ext>
            </a:extLst>
          </p:cNvPr>
          <p:cNvSpPr/>
          <p:nvPr/>
        </p:nvSpPr>
        <p:spPr>
          <a:xfrm>
            <a:off x="842340" y="4172076"/>
            <a:ext cx="1500732" cy="523220"/>
          </a:xfrm>
          <a:prstGeom prst="rect">
            <a:avLst/>
          </a:prstGeom>
          <a:noFill/>
        </p:spPr>
        <p:txBody>
          <a:bodyPr wrap="non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PR </a:t>
            </a:r>
            <a:r>
              <a:rPr lang="zh-CN" altLang="en-US" sz="2800" b="1" dirty="0">
                <a:ln w="22225">
                  <a:solidFill>
                    <a:schemeClr val="accent2"/>
                  </a:solidFill>
                  <a:prstDash val="solid"/>
                </a:ln>
                <a:solidFill>
                  <a:schemeClr val="accent2">
                    <a:lumMod val="40000"/>
                    <a:lumOff val="60000"/>
                  </a:schemeClr>
                </a:solidFill>
              </a:rPr>
              <a:t>曲线</a:t>
            </a:r>
            <a:endParaRPr lang="zh-CN" altLang="en-US" sz="2800" b="1" cap="none" spc="0" dirty="0">
              <a:ln w="22225">
                <a:solidFill>
                  <a:schemeClr val="accent2"/>
                </a:solidFill>
                <a:prstDash val="solid"/>
              </a:ln>
              <a:solidFill>
                <a:schemeClr val="accent2">
                  <a:lumMod val="40000"/>
                  <a:lumOff val="60000"/>
                </a:schemeClr>
              </a:solidFill>
              <a:effectLst/>
            </a:endParaRPr>
          </a:p>
        </p:txBody>
      </p:sp>
      <p:pic>
        <p:nvPicPr>
          <p:cNvPr id="12" name="图片 11">
            <a:extLst>
              <a:ext uri="{FF2B5EF4-FFF2-40B4-BE49-F238E27FC236}">
                <a16:creationId xmlns:a16="http://schemas.microsoft.com/office/drawing/2014/main" id="{C9C81822-4C1F-ADAE-E9B8-A37F8A668A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986" y="2105442"/>
            <a:ext cx="2753903" cy="1835935"/>
          </a:xfrm>
          <a:prstGeom prst="rect">
            <a:avLst/>
          </a:prstGeom>
          <a:ln w="44450">
            <a:solidFill>
              <a:schemeClr val="bg2">
                <a:lumMod val="50000"/>
              </a:schemeClr>
            </a:solidFill>
          </a:ln>
        </p:spPr>
      </p:pic>
      <p:pic>
        <p:nvPicPr>
          <p:cNvPr id="14" name="图片 13">
            <a:extLst>
              <a:ext uri="{FF2B5EF4-FFF2-40B4-BE49-F238E27FC236}">
                <a16:creationId xmlns:a16="http://schemas.microsoft.com/office/drawing/2014/main" id="{A594F5DB-E12C-3114-D17B-86D63DA0F4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986" y="4778685"/>
            <a:ext cx="2753903" cy="1835935"/>
          </a:xfrm>
          <a:prstGeom prst="rect">
            <a:avLst/>
          </a:prstGeom>
          <a:ln w="44450">
            <a:solidFill>
              <a:schemeClr val="bg2">
                <a:lumMod val="50000"/>
              </a:schemeClr>
            </a:solidFill>
          </a:ln>
        </p:spPr>
      </p:pic>
      <p:pic>
        <p:nvPicPr>
          <p:cNvPr id="16" name="图片 15">
            <a:extLst>
              <a:ext uri="{FF2B5EF4-FFF2-40B4-BE49-F238E27FC236}">
                <a16:creationId xmlns:a16="http://schemas.microsoft.com/office/drawing/2014/main" id="{CEFF463F-EA05-1863-72E8-8537423187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4313" y="2105442"/>
            <a:ext cx="2753903" cy="1835935"/>
          </a:xfrm>
          <a:prstGeom prst="rect">
            <a:avLst/>
          </a:prstGeom>
          <a:ln w="44450">
            <a:solidFill>
              <a:schemeClr val="bg2">
                <a:lumMod val="50000"/>
              </a:schemeClr>
            </a:solidFill>
          </a:ln>
        </p:spPr>
      </p:pic>
      <p:sp>
        <p:nvSpPr>
          <p:cNvPr id="17" name="矩形 16">
            <a:extLst>
              <a:ext uri="{FF2B5EF4-FFF2-40B4-BE49-F238E27FC236}">
                <a16:creationId xmlns:a16="http://schemas.microsoft.com/office/drawing/2014/main" id="{F9B35517-E1BC-8B3B-88C4-792234FC091A}"/>
              </a:ext>
            </a:extLst>
          </p:cNvPr>
          <p:cNvSpPr/>
          <p:nvPr/>
        </p:nvSpPr>
        <p:spPr>
          <a:xfrm>
            <a:off x="6844521" y="1462273"/>
            <a:ext cx="1261884" cy="523220"/>
          </a:xfrm>
          <a:prstGeom prst="rect">
            <a:avLst/>
          </a:prstGeom>
          <a:noFill/>
        </p:spPr>
        <p:txBody>
          <a:bodyPr wrap="non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R </a:t>
            </a:r>
            <a:r>
              <a:rPr lang="zh-CN" altLang="en-US" sz="2800" b="1" dirty="0">
                <a:ln w="22225">
                  <a:solidFill>
                    <a:schemeClr val="accent2"/>
                  </a:solidFill>
                  <a:prstDash val="solid"/>
                </a:ln>
                <a:solidFill>
                  <a:schemeClr val="accent2">
                    <a:lumMod val="40000"/>
                    <a:lumOff val="60000"/>
                  </a:schemeClr>
                </a:solidFill>
              </a:rPr>
              <a:t>曲线</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21" name="文本框 20">
            <a:extLst>
              <a:ext uri="{FF2B5EF4-FFF2-40B4-BE49-F238E27FC236}">
                <a16:creationId xmlns:a16="http://schemas.microsoft.com/office/drawing/2014/main" id="{D8FA8AFF-FDE4-2F4D-0B4D-EBC410AD4075}"/>
              </a:ext>
            </a:extLst>
          </p:cNvPr>
          <p:cNvSpPr txBox="1"/>
          <p:nvPr/>
        </p:nvSpPr>
        <p:spPr>
          <a:xfrm>
            <a:off x="3194916" y="2378027"/>
            <a:ext cx="2683370" cy="1754326"/>
          </a:xfrm>
          <a:prstGeom prst="rect">
            <a:avLst/>
          </a:prstGeom>
          <a:noFill/>
        </p:spPr>
        <p:txBody>
          <a:bodyPr wrap="square">
            <a:spAutoFit/>
          </a:bodyPr>
          <a:lstStyle/>
          <a:p>
            <a:r>
              <a:rPr lang="en-US" altLang="zh-CN" b="1" dirty="0">
                <a:latin typeface="宋体" panose="02010600030101010101" pitchFamily="2" charset="-122"/>
                <a:ea typeface="宋体" panose="02010600030101010101" pitchFamily="2" charset="-122"/>
              </a:rPr>
              <a:t>Precision</a:t>
            </a:r>
            <a:r>
              <a:rPr lang="zh-CN" altLang="en-US" b="1" dirty="0">
                <a:latin typeface="宋体" panose="02010600030101010101" pitchFamily="2" charset="-122"/>
                <a:ea typeface="宋体" panose="02010600030101010101" pitchFamily="2" charset="-122"/>
              </a:rPr>
              <a:t>（精确率）</a:t>
            </a:r>
            <a:endParaRPr lang="en-US" altLang="zh-CN" b="1"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当设置置信度为某一数值的时候，各个类别识别的准确率。当置信度越大的时候，类别检测的越准确。</a:t>
            </a:r>
          </a:p>
        </p:txBody>
      </p:sp>
      <p:sp>
        <p:nvSpPr>
          <p:cNvPr id="22" name="文本框 21">
            <a:extLst>
              <a:ext uri="{FF2B5EF4-FFF2-40B4-BE49-F238E27FC236}">
                <a16:creationId xmlns:a16="http://schemas.microsoft.com/office/drawing/2014/main" id="{C648219B-3A46-8AF6-4075-D3973A2DE6B1}"/>
              </a:ext>
            </a:extLst>
          </p:cNvPr>
          <p:cNvSpPr txBox="1"/>
          <p:nvPr/>
        </p:nvSpPr>
        <p:spPr>
          <a:xfrm>
            <a:off x="3081929" y="4726207"/>
            <a:ext cx="2753903" cy="2308324"/>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精度越高，召回率越低。</a:t>
            </a:r>
          </a:p>
          <a:p>
            <a:r>
              <a:rPr lang="zh-CN" altLang="en-US" b="1" dirty="0">
                <a:latin typeface="宋体" panose="02010600030101010101" pitchFamily="2" charset="-122"/>
                <a:ea typeface="宋体" panose="02010600030101010101" pitchFamily="2" charset="-122"/>
              </a:rPr>
              <a:t>但希望网络在准确率很高的前提下，尽可能的检测到全部的类别。所以希望曲线接近（</a:t>
            </a: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）点，即</a:t>
            </a:r>
            <a:r>
              <a:rPr lang="en-US" altLang="zh-CN" b="1" dirty="0" err="1">
                <a:latin typeface="宋体" panose="02010600030101010101" pitchFamily="2" charset="-122"/>
                <a:ea typeface="宋体" panose="02010600030101010101" pitchFamily="2" charset="-122"/>
              </a:rPr>
              <a:t>mAP</a:t>
            </a:r>
            <a:r>
              <a:rPr lang="zh-CN" altLang="en-US" b="1" dirty="0">
                <a:latin typeface="宋体" panose="02010600030101010101" pitchFamily="2" charset="-122"/>
                <a:ea typeface="宋体" panose="02010600030101010101" pitchFamily="2" charset="-122"/>
              </a:rPr>
              <a:t>曲线的面积尽可能接近</a:t>
            </a: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a:t>
            </a:r>
          </a:p>
          <a:p>
            <a:endParaRPr lang="zh-CN" altLang="en-US" b="1" dirty="0">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B2C2ABF3-6126-EED7-5C96-F5026870E738}"/>
              </a:ext>
            </a:extLst>
          </p:cNvPr>
          <p:cNvSpPr txBox="1"/>
          <p:nvPr/>
        </p:nvSpPr>
        <p:spPr>
          <a:xfrm>
            <a:off x="9005529" y="2007746"/>
            <a:ext cx="3057141" cy="2031325"/>
          </a:xfrm>
          <a:prstGeom prst="rect">
            <a:avLst/>
          </a:prstGeom>
          <a:noFill/>
        </p:spPr>
        <p:txBody>
          <a:bodyPr wrap="square">
            <a:spAutoFit/>
          </a:bodyPr>
          <a:lstStyle/>
          <a:p>
            <a:r>
              <a:rPr lang="en-US" altLang="zh-CN" b="1" i="0" dirty="0">
                <a:solidFill>
                  <a:srgbClr val="4D4D4D"/>
                </a:solidFill>
                <a:effectLst/>
                <a:highlight>
                  <a:srgbClr val="FFFFFF"/>
                </a:highlight>
                <a:latin typeface="宋体" panose="02010600030101010101" pitchFamily="2" charset="-122"/>
                <a:ea typeface="宋体" panose="02010600030101010101" pitchFamily="2" charset="-122"/>
              </a:rPr>
              <a:t>Recall</a:t>
            </a:r>
            <a:r>
              <a:rPr lang="zh-CN" altLang="en-US" b="1" i="0" dirty="0">
                <a:solidFill>
                  <a:srgbClr val="4D4D4D"/>
                </a:solidFill>
                <a:effectLst/>
                <a:highlight>
                  <a:srgbClr val="FFFFFF"/>
                </a:highlight>
                <a:latin typeface="宋体" panose="02010600030101010101" pitchFamily="2" charset="-122"/>
                <a:ea typeface="宋体" panose="02010600030101010101" pitchFamily="2" charset="-122"/>
              </a:rPr>
              <a:t>（召回率）</a:t>
            </a:r>
            <a:endParaRPr lang="en-US" altLang="zh-CN" b="1" i="0" dirty="0">
              <a:solidFill>
                <a:srgbClr val="4D4D4D"/>
              </a:solidFill>
              <a:effectLst/>
              <a:highlight>
                <a:srgbClr val="FFFFFF"/>
              </a:highlight>
              <a:latin typeface="宋体" panose="02010600030101010101" pitchFamily="2" charset="-122"/>
              <a:ea typeface="宋体" panose="02010600030101010101" pitchFamily="2" charset="-122"/>
            </a:endParaRPr>
          </a:p>
          <a:p>
            <a:r>
              <a:rPr lang="zh-CN" altLang="en-US" b="1" i="0" dirty="0">
                <a:solidFill>
                  <a:srgbClr val="4D4D4D"/>
                </a:solidFill>
                <a:effectLst/>
                <a:highlight>
                  <a:srgbClr val="FFFFFF"/>
                </a:highlight>
                <a:latin typeface="宋体" panose="02010600030101010101" pitchFamily="2" charset="-122"/>
                <a:ea typeface="宋体" panose="02010600030101010101" pitchFamily="2" charset="-122"/>
              </a:rPr>
              <a:t>评估所有实际正例是否被预测出来的覆盖率占比多少</a:t>
            </a:r>
            <a:endParaRPr lang="en-US" altLang="zh-CN" b="1" i="0" dirty="0">
              <a:solidFill>
                <a:srgbClr val="4D4D4D"/>
              </a:solidFill>
              <a:effectLst/>
              <a:highlight>
                <a:srgbClr val="FFFFFF"/>
              </a:highlight>
              <a:latin typeface="宋体" panose="02010600030101010101" pitchFamily="2" charset="-122"/>
              <a:ea typeface="宋体" panose="02010600030101010101" pitchFamily="2" charset="-122"/>
            </a:endParaRPr>
          </a:p>
          <a:p>
            <a:r>
              <a:rPr lang="zh-CN" altLang="en-US" b="1" i="0" dirty="0">
                <a:solidFill>
                  <a:srgbClr val="4D4D4D"/>
                </a:solidFill>
                <a:effectLst/>
                <a:highlight>
                  <a:srgbClr val="FFFFFF"/>
                </a:highlight>
                <a:latin typeface="宋体" panose="02010600030101010101" pitchFamily="2" charset="-122"/>
                <a:ea typeface="宋体" panose="02010600030101010101" pitchFamily="2" charset="-122"/>
              </a:rPr>
              <a:t>当设置置信度为某一数值的时候，各个类别查全的概率。可以看到，当置信度越小的时候，类别检测的越全面。</a:t>
            </a:r>
            <a:endParaRPr lang="en-US" altLang="zh-CN" b="1" i="0" dirty="0">
              <a:solidFill>
                <a:srgbClr val="4D4D4D"/>
              </a:solidFill>
              <a:effectLst/>
              <a:highlight>
                <a:srgbClr val="FFFFFF"/>
              </a:highlight>
              <a:latin typeface="宋体" panose="02010600030101010101" pitchFamily="2" charset="-122"/>
              <a:ea typeface="宋体" panose="02010600030101010101" pitchFamily="2" charset="-122"/>
            </a:endParaRPr>
          </a:p>
        </p:txBody>
      </p:sp>
      <p:pic>
        <p:nvPicPr>
          <p:cNvPr id="27" name="图片 26">
            <a:extLst>
              <a:ext uri="{FF2B5EF4-FFF2-40B4-BE49-F238E27FC236}">
                <a16:creationId xmlns:a16="http://schemas.microsoft.com/office/drawing/2014/main" id="{207371EA-2F68-8318-CB9E-1828DA6607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5999" y="4778685"/>
            <a:ext cx="3048460" cy="1836000"/>
          </a:xfrm>
          <a:prstGeom prst="rect">
            <a:avLst/>
          </a:prstGeom>
          <a:ln w="38100">
            <a:solidFill>
              <a:schemeClr val="bg2">
                <a:lumMod val="50000"/>
              </a:schemeClr>
            </a:solidFill>
          </a:ln>
        </p:spPr>
      </p:pic>
      <p:sp>
        <p:nvSpPr>
          <p:cNvPr id="28" name="文本框 27">
            <a:extLst>
              <a:ext uri="{FF2B5EF4-FFF2-40B4-BE49-F238E27FC236}">
                <a16:creationId xmlns:a16="http://schemas.microsoft.com/office/drawing/2014/main" id="{0E8883BB-EFA3-D80C-F02D-776116CEE69B}"/>
              </a:ext>
            </a:extLst>
          </p:cNvPr>
          <p:cNvSpPr txBox="1"/>
          <p:nvPr/>
        </p:nvSpPr>
        <p:spPr>
          <a:xfrm>
            <a:off x="9229367" y="4887395"/>
            <a:ext cx="2794273" cy="1754326"/>
          </a:xfrm>
          <a:prstGeom prst="rect">
            <a:avLst/>
          </a:prstGeom>
          <a:noFill/>
        </p:spPr>
        <p:txBody>
          <a:bodyPr wrap="square">
            <a:spAutoFit/>
          </a:bodyPr>
          <a:lstStyle/>
          <a:p>
            <a:r>
              <a:rPr lang="en-US" altLang="zh-CN" b="1" dirty="0">
                <a:latin typeface="宋体" panose="02010600030101010101" pitchFamily="2" charset="-122"/>
                <a:ea typeface="宋体" panose="02010600030101010101" pitchFamily="2" charset="-122"/>
              </a:rPr>
              <a:t>F1</a:t>
            </a:r>
            <a:r>
              <a:rPr lang="zh-CN" altLang="en-US" b="1" dirty="0">
                <a:latin typeface="宋体" panose="02010600030101010101" pitchFamily="2" charset="-122"/>
                <a:ea typeface="宋体" panose="02010600030101010101" pitchFamily="2" charset="-122"/>
              </a:rPr>
              <a:t>分数是精确率和召回率的调和平均数，最大为</a:t>
            </a: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，最小为</a:t>
            </a:r>
            <a:r>
              <a:rPr lang="en-US" altLang="zh-CN" b="1" dirty="0">
                <a:latin typeface="宋体" panose="02010600030101010101" pitchFamily="2" charset="-122"/>
                <a:ea typeface="宋体" panose="02010600030101010101" pitchFamily="2" charset="-122"/>
              </a:rPr>
              <a:t>0</a:t>
            </a:r>
            <a:r>
              <a:rPr lang="zh-CN" altLang="en-US" b="1" dirty="0">
                <a:latin typeface="宋体" panose="02010600030101010101" pitchFamily="2" charset="-122"/>
                <a:ea typeface="宋体" panose="02010600030101010101" pitchFamily="2" charset="-122"/>
              </a:rPr>
              <a:t>。对于某个分类，综合了</a:t>
            </a:r>
            <a:r>
              <a:rPr lang="en-US" altLang="zh-CN" b="1" dirty="0">
                <a:latin typeface="宋体" panose="02010600030101010101" pitchFamily="2" charset="-122"/>
                <a:ea typeface="宋体" panose="02010600030101010101" pitchFamily="2" charset="-122"/>
              </a:rPr>
              <a:t>P</a:t>
            </a:r>
            <a:r>
              <a:rPr lang="zh-CN" altLang="en-US" b="1" dirty="0">
                <a:latin typeface="宋体" panose="02010600030101010101" pitchFamily="2" charset="-122"/>
                <a:ea typeface="宋体" panose="02010600030101010101" pitchFamily="2" charset="-122"/>
              </a:rPr>
              <a:t>和</a:t>
            </a:r>
            <a:r>
              <a:rPr lang="en-US" altLang="zh-CN" b="1" dirty="0">
                <a:latin typeface="宋体" panose="02010600030101010101" pitchFamily="2" charset="-122"/>
                <a:ea typeface="宋体" panose="02010600030101010101" pitchFamily="2" charset="-122"/>
              </a:rPr>
              <a:t>R</a:t>
            </a:r>
            <a:r>
              <a:rPr lang="zh-CN" altLang="en-US" b="1" dirty="0">
                <a:latin typeface="宋体" panose="02010600030101010101" pitchFamily="2" charset="-122"/>
                <a:ea typeface="宋体" panose="02010600030101010101" pitchFamily="2" charset="-122"/>
              </a:rPr>
              <a:t>的一个判断指标，</a:t>
            </a:r>
            <a:r>
              <a:rPr lang="en-US" altLang="zh-CN" b="1" dirty="0">
                <a:latin typeface="宋体" panose="02010600030101010101" pitchFamily="2" charset="-122"/>
                <a:ea typeface="宋体" panose="02010600030101010101" pitchFamily="2" charset="-122"/>
              </a:rPr>
              <a:t>F1</a:t>
            </a:r>
            <a:r>
              <a:rPr lang="zh-CN" altLang="en-US" b="1" dirty="0">
                <a:latin typeface="宋体" panose="02010600030101010101" pitchFamily="2" charset="-122"/>
                <a:ea typeface="宋体" panose="02010600030101010101" pitchFamily="2" charset="-122"/>
              </a:rPr>
              <a:t>的值是从</a:t>
            </a:r>
            <a:r>
              <a:rPr lang="en-US" altLang="zh-CN" b="1" dirty="0">
                <a:latin typeface="宋体" panose="02010600030101010101" pitchFamily="2" charset="-122"/>
                <a:ea typeface="宋体" panose="02010600030101010101" pitchFamily="2" charset="-122"/>
              </a:rPr>
              <a:t>0</a:t>
            </a:r>
            <a:r>
              <a:rPr lang="zh-CN" altLang="en-US" b="1" dirty="0">
                <a:latin typeface="宋体" panose="02010600030101010101" pitchFamily="2" charset="-122"/>
                <a:ea typeface="宋体" panose="02010600030101010101" pitchFamily="2" charset="-122"/>
              </a:rPr>
              <a:t>到</a:t>
            </a: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的，</a:t>
            </a: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是最好，</a:t>
            </a:r>
            <a:r>
              <a:rPr lang="en-US" altLang="zh-CN" b="1" dirty="0">
                <a:latin typeface="宋体" panose="02010600030101010101" pitchFamily="2" charset="-122"/>
                <a:ea typeface="宋体" panose="02010600030101010101" pitchFamily="2" charset="-122"/>
              </a:rPr>
              <a:t>0</a:t>
            </a:r>
            <a:r>
              <a:rPr lang="zh-CN" altLang="en-US" b="1" dirty="0">
                <a:latin typeface="宋体" panose="02010600030101010101" pitchFamily="2" charset="-122"/>
                <a:ea typeface="宋体" panose="02010600030101010101" pitchFamily="2" charset="-122"/>
              </a:rPr>
              <a:t>是最差。</a:t>
            </a:r>
          </a:p>
        </p:txBody>
      </p:sp>
      <p:sp>
        <p:nvSpPr>
          <p:cNvPr id="29" name="矩形 28">
            <a:extLst>
              <a:ext uri="{FF2B5EF4-FFF2-40B4-BE49-F238E27FC236}">
                <a16:creationId xmlns:a16="http://schemas.microsoft.com/office/drawing/2014/main" id="{F1A18535-2E55-27E1-2894-847EBBE78A62}"/>
              </a:ext>
            </a:extLst>
          </p:cNvPr>
          <p:cNvSpPr/>
          <p:nvPr/>
        </p:nvSpPr>
        <p:spPr>
          <a:xfrm>
            <a:off x="6334336" y="4202987"/>
            <a:ext cx="2221745"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F1 </a:t>
            </a:r>
            <a:r>
              <a:rPr lang="zh-CN" altLang="en-US" sz="2800" b="1" dirty="0">
                <a:ln w="22225">
                  <a:solidFill>
                    <a:schemeClr val="accent2"/>
                  </a:solidFill>
                  <a:prstDash val="solid"/>
                </a:ln>
                <a:solidFill>
                  <a:schemeClr val="accent2">
                    <a:lumMod val="40000"/>
                    <a:lumOff val="60000"/>
                  </a:schemeClr>
                </a:solidFill>
              </a:rPr>
              <a:t>曲线</a:t>
            </a:r>
            <a:endParaRPr lang="zh-CN" altLang="en-US" sz="2800" b="1" cap="none" spc="0" dirty="0">
              <a:ln w="22225">
                <a:solidFill>
                  <a:schemeClr val="accent2"/>
                </a:solidFill>
                <a:prstDash val="solid"/>
              </a:ln>
              <a:solidFill>
                <a:schemeClr val="accent2">
                  <a:lumMod val="40000"/>
                  <a:lumOff val="60000"/>
                </a:schemeClr>
              </a:solidFill>
              <a:effectLst/>
            </a:endParaRPr>
          </a:p>
        </p:txBody>
      </p:sp>
      <p:cxnSp>
        <p:nvCxnSpPr>
          <p:cNvPr id="30" name="直接连接符 29">
            <a:extLst>
              <a:ext uri="{FF2B5EF4-FFF2-40B4-BE49-F238E27FC236}">
                <a16:creationId xmlns:a16="http://schemas.microsoft.com/office/drawing/2014/main" id="{806C261C-CE6E-872F-ADC3-F0CC03B49D53}"/>
              </a:ext>
            </a:extLst>
          </p:cNvPr>
          <p:cNvCxnSpPr>
            <a:cxnSpLocks/>
          </p:cNvCxnSpPr>
          <p:nvPr/>
        </p:nvCxnSpPr>
        <p:spPr>
          <a:xfrm>
            <a:off x="5878286" y="1785364"/>
            <a:ext cx="0" cy="483524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180383"/>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2FF124DA-C65C-F2F6-C705-CC788015423A}"/>
              </a:ext>
            </a:extLst>
          </p:cNvPr>
          <p:cNvSpPr/>
          <p:nvPr/>
        </p:nvSpPr>
        <p:spPr>
          <a:xfrm>
            <a:off x="0" y="2743200"/>
            <a:ext cx="12192000" cy="41148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6" y="149327"/>
            <a:ext cx="880745" cy="1194674"/>
          </a:xfrm>
          <a:prstGeom prst="rect">
            <a:avLst/>
          </a:prstGeom>
        </p:spPr>
      </p:pic>
      <p:sp>
        <p:nvSpPr>
          <p:cNvPr id="17" name="矩形 16">
            <a:extLst>
              <a:ext uri="{FF2B5EF4-FFF2-40B4-BE49-F238E27FC236}">
                <a16:creationId xmlns:a16="http://schemas.microsoft.com/office/drawing/2014/main" id="{F9B35517-E1BC-8B3B-88C4-792234FC091A}"/>
              </a:ext>
            </a:extLst>
          </p:cNvPr>
          <p:cNvSpPr/>
          <p:nvPr/>
        </p:nvSpPr>
        <p:spPr>
          <a:xfrm>
            <a:off x="4675577" y="1452806"/>
            <a:ext cx="2840842" cy="646331"/>
          </a:xfrm>
          <a:prstGeom prst="rect">
            <a:avLst/>
          </a:prstGeom>
          <a:noFill/>
        </p:spPr>
        <p:txBody>
          <a:bodyPr wrap="none" lIns="91440" tIns="45720" rIns="91440" bIns="45720">
            <a:spAutoFit/>
          </a:bodyPr>
          <a:lstStyle/>
          <a:p>
            <a:pPr algn="ctr"/>
            <a:r>
              <a:rPr lang="en-US" altLang="zh-CN" sz="3600" b="1" cap="none" spc="0" dirty="0">
                <a:ln w="22225">
                  <a:solidFill>
                    <a:schemeClr val="accent2"/>
                  </a:solidFill>
                  <a:prstDash val="solid"/>
                </a:ln>
                <a:solidFill>
                  <a:schemeClr val="accent2">
                    <a:lumMod val="40000"/>
                    <a:lumOff val="60000"/>
                  </a:schemeClr>
                </a:solidFill>
                <a:effectLst/>
                <a:latin typeface="汉仪尚巍手书W" panose="02010600030101010101" charset="-122"/>
                <a:ea typeface="汉仪尚巍手书W" panose="02010600030101010101" charset="-122"/>
              </a:rPr>
              <a:t>PR </a:t>
            </a:r>
            <a:r>
              <a:rPr lang="zh-CN" altLang="en-US" sz="3600" b="1" dirty="0">
                <a:ln w="22225">
                  <a:solidFill>
                    <a:schemeClr val="accent2"/>
                  </a:solidFill>
                  <a:prstDash val="solid"/>
                </a:ln>
                <a:solidFill>
                  <a:schemeClr val="accent2">
                    <a:lumMod val="40000"/>
                    <a:lumOff val="60000"/>
                  </a:schemeClr>
                </a:solidFill>
                <a:latin typeface="汉仪尚巍手书W" panose="02010600030101010101" charset="-122"/>
                <a:ea typeface="汉仪尚巍手书W" panose="02010600030101010101" charset="-122"/>
              </a:rPr>
              <a:t>曲线对比</a:t>
            </a:r>
            <a:endParaRPr lang="zh-CN" altLang="en-US" sz="3600" b="1" cap="none" spc="0" dirty="0">
              <a:ln w="22225">
                <a:solidFill>
                  <a:schemeClr val="accent2"/>
                </a:solidFill>
                <a:prstDash val="solid"/>
              </a:ln>
              <a:solidFill>
                <a:schemeClr val="accent2">
                  <a:lumMod val="40000"/>
                  <a:lumOff val="60000"/>
                </a:schemeClr>
              </a:solidFill>
              <a:effectLst/>
              <a:latin typeface="汉仪尚巍手书W" panose="02010600030101010101" charset="-122"/>
              <a:ea typeface="汉仪尚巍手书W" panose="02010600030101010101" charset="-122"/>
            </a:endParaRPr>
          </a:p>
        </p:txBody>
      </p:sp>
      <p:pic>
        <p:nvPicPr>
          <p:cNvPr id="4" name="图片 3">
            <a:extLst>
              <a:ext uri="{FF2B5EF4-FFF2-40B4-BE49-F238E27FC236}">
                <a16:creationId xmlns:a16="http://schemas.microsoft.com/office/drawing/2014/main" id="{DEB85DC9-4305-5DFB-AA89-1652422500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0804" y="3000600"/>
            <a:ext cx="5400000" cy="3600000"/>
          </a:xfrm>
          <a:prstGeom prst="rect">
            <a:avLst/>
          </a:prstGeom>
        </p:spPr>
      </p:pic>
      <p:pic>
        <p:nvPicPr>
          <p:cNvPr id="9" name="图片 8">
            <a:extLst>
              <a:ext uri="{FF2B5EF4-FFF2-40B4-BE49-F238E27FC236}">
                <a16:creationId xmlns:a16="http://schemas.microsoft.com/office/drawing/2014/main" id="{DC6DD2D9-8326-9E32-4A5C-8CD344B7E1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96" y="3000600"/>
            <a:ext cx="5400000" cy="3600000"/>
          </a:xfrm>
          <a:prstGeom prst="rect">
            <a:avLst/>
          </a:prstGeom>
        </p:spPr>
      </p:pic>
      <p:sp>
        <p:nvSpPr>
          <p:cNvPr id="13" name="矩形 12">
            <a:extLst>
              <a:ext uri="{FF2B5EF4-FFF2-40B4-BE49-F238E27FC236}">
                <a16:creationId xmlns:a16="http://schemas.microsoft.com/office/drawing/2014/main" id="{E6330F63-B008-D721-1980-62CBFBFF854F}"/>
              </a:ext>
            </a:extLst>
          </p:cNvPr>
          <p:cNvSpPr/>
          <p:nvPr/>
        </p:nvSpPr>
        <p:spPr>
          <a:xfrm>
            <a:off x="1900719" y="1993423"/>
            <a:ext cx="2060949" cy="584775"/>
          </a:xfrm>
          <a:prstGeom prst="rect">
            <a:avLst/>
          </a:prstGeom>
          <a:noFill/>
        </p:spPr>
        <p:txBody>
          <a:bodyPr wrap="none" lIns="91440" tIns="45720" rIns="91440" bIns="45720">
            <a:spAutoFit/>
          </a:bodyPr>
          <a:lstStyle/>
          <a:p>
            <a:pPr algn="ctr"/>
            <a:r>
              <a:rPr lang="en-US" altLang="zh-CN"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Yolov5s.pt</a:t>
            </a:r>
            <a:endParaRPr lang="zh-CN" alt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矩形 14">
            <a:extLst>
              <a:ext uri="{FF2B5EF4-FFF2-40B4-BE49-F238E27FC236}">
                <a16:creationId xmlns:a16="http://schemas.microsoft.com/office/drawing/2014/main" id="{7EC0BCC1-A68F-76F4-92D8-0F5839DF910A}"/>
              </a:ext>
            </a:extLst>
          </p:cNvPr>
          <p:cNvSpPr/>
          <p:nvPr/>
        </p:nvSpPr>
        <p:spPr>
          <a:xfrm>
            <a:off x="8159515" y="2015373"/>
            <a:ext cx="2197205" cy="584775"/>
          </a:xfrm>
          <a:prstGeom prst="rect">
            <a:avLst/>
          </a:prstGeom>
          <a:noFill/>
        </p:spPr>
        <p:txBody>
          <a:bodyPr wrap="none" lIns="91440" tIns="45720" rIns="91440" bIns="45720">
            <a:spAutoFit/>
          </a:bodyPr>
          <a:lstStyle/>
          <a:p>
            <a:pPr algn="ctr"/>
            <a:r>
              <a:rPr lang="en-US" altLang="zh-CN"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Yolov5m.pt</a:t>
            </a:r>
            <a:endParaRPr lang="zh-CN" alt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8" name="带形: 前凸 17">
            <a:extLst>
              <a:ext uri="{FF2B5EF4-FFF2-40B4-BE49-F238E27FC236}">
                <a16:creationId xmlns:a16="http://schemas.microsoft.com/office/drawing/2014/main" id="{3B995BE2-E159-F24B-ADB3-1393EC06DD5F}"/>
              </a:ext>
            </a:extLst>
          </p:cNvPr>
          <p:cNvSpPr/>
          <p:nvPr/>
        </p:nvSpPr>
        <p:spPr>
          <a:xfrm>
            <a:off x="2222499" y="3621432"/>
            <a:ext cx="7747000" cy="2490520"/>
          </a:xfrm>
          <a:prstGeom prst="ribbon">
            <a:avLst>
              <a:gd name="adj1" fmla="val 16667"/>
              <a:gd name="adj2" fmla="val 69524"/>
            </a:avLst>
          </a:prstGeom>
          <a:gradFill flip="none" rotWithShape="1">
            <a:gsLst>
              <a:gs pos="0">
                <a:schemeClr val="accent2">
                  <a:lumMod val="67000"/>
                  <a:alpha val="42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b="1" i="1" dirty="0">
                <a:solidFill>
                  <a:schemeClr val="bg1"/>
                </a:solidFill>
                <a:latin typeface="方正粗黑宋简体" panose="02000000000000000000" pitchFamily="2" charset="-122"/>
                <a:ea typeface="方正粗黑宋简体" panose="02000000000000000000" pitchFamily="2" charset="-122"/>
              </a:rPr>
              <a:t>使用</a:t>
            </a:r>
            <a:r>
              <a:rPr lang="en-US" altLang="zh-CN" b="1" i="1" dirty="0">
                <a:solidFill>
                  <a:schemeClr val="bg1"/>
                </a:solidFill>
                <a:latin typeface="方正粗黑宋简体" panose="02000000000000000000" pitchFamily="2" charset="-122"/>
                <a:ea typeface="方正粗黑宋简体" panose="02000000000000000000" pitchFamily="2" charset="-122"/>
              </a:rPr>
              <a:t>yolov5m.pt</a:t>
            </a:r>
            <a:r>
              <a:rPr lang="zh-CN" altLang="en-US" b="1" i="1" dirty="0">
                <a:solidFill>
                  <a:schemeClr val="bg1"/>
                </a:solidFill>
                <a:latin typeface="方正粗黑宋简体" panose="02000000000000000000" pitchFamily="2" charset="-122"/>
                <a:ea typeface="方正粗黑宋简体" panose="02000000000000000000" pitchFamily="2" charset="-122"/>
              </a:rPr>
              <a:t>训练后，</a:t>
            </a:r>
            <a:r>
              <a:rPr lang="en-US" altLang="zh-CN" b="1" i="1" dirty="0">
                <a:solidFill>
                  <a:schemeClr val="bg1"/>
                </a:solidFill>
                <a:latin typeface="方正粗黑宋简体" panose="02000000000000000000" pitchFamily="2" charset="-122"/>
                <a:ea typeface="方正粗黑宋简体" panose="02000000000000000000" pitchFamily="2" charset="-122"/>
              </a:rPr>
              <a:t>PR</a:t>
            </a:r>
            <a:r>
              <a:rPr lang="zh-CN" altLang="en-US" b="1" i="1" dirty="0">
                <a:solidFill>
                  <a:schemeClr val="bg1"/>
                </a:solidFill>
                <a:latin typeface="方正粗黑宋简体" panose="02000000000000000000" pitchFamily="2" charset="-122"/>
                <a:ea typeface="方正粗黑宋简体" panose="02000000000000000000" pitchFamily="2" charset="-122"/>
              </a:rPr>
              <a:t>曲线的面积更大了检测的类别数目更多，</a:t>
            </a:r>
            <a:r>
              <a:rPr lang="en-US" altLang="zh-CN" b="1" i="1" dirty="0">
                <a:solidFill>
                  <a:schemeClr val="bg1"/>
                </a:solidFill>
                <a:latin typeface="方正粗黑宋简体" panose="02000000000000000000" pitchFamily="2" charset="-122"/>
                <a:ea typeface="方正粗黑宋简体" panose="02000000000000000000" pitchFamily="2" charset="-122"/>
              </a:rPr>
              <a:t>PR</a:t>
            </a:r>
            <a:r>
              <a:rPr lang="zh-CN" altLang="en-US" b="1" i="1" dirty="0">
                <a:solidFill>
                  <a:schemeClr val="bg1"/>
                </a:solidFill>
                <a:latin typeface="方正粗黑宋简体" panose="02000000000000000000" pitchFamily="2" charset="-122"/>
                <a:ea typeface="方正粗黑宋简体" panose="02000000000000000000" pitchFamily="2" charset="-122"/>
              </a:rPr>
              <a:t>曲线精度越高，召回率越低，图右中两者的平衡要优于图左</a:t>
            </a:r>
            <a:endPar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endParaRPr>
          </a:p>
          <a:p>
            <a:pPr algn="ctr"/>
            <a:endParaRPr lang="zh-CN" altLang="en-US" dirty="0">
              <a:solidFill>
                <a:schemeClr val="bg1"/>
              </a:soli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4120443802"/>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1FAAA4E-6DBC-A036-AB6D-C00963C8B144}"/>
              </a:ext>
            </a:extLst>
          </p:cNvPr>
          <p:cNvSpPr/>
          <p:nvPr/>
        </p:nvSpPr>
        <p:spPr>
          <a:xfrm>
            <a:off x="0" y="2743200"/>
            <a:ext cx="12192000" cy="41148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97617"/>
            <a:ext cx="880745" cy="1194674"/>
          </a:xfrm>
          <a:prstGeom prst="rect">
            <a:avLst/>
          </a:prstGeom>
        </p:spPr>
      </p:pic>
      <p:sp>
        <p:nvSpPr>
          <p:cNvPr id="17" name="矩形 16">
            <a:extLst>
              <a:ext uri="{FF2B5EF4-FFF2-40B4-BE49-F238E27FC236}">
                <a16:creationId xmlns:a16="http://schemas.microsoft.com/office/drawing/2014/main" id="{F9B35517-E1BC-8B3B-88C4-792234FC091A}"/>
              </a:ext>
            </a:extLst>
          </p:cNvPr>
          <p:cNvSpPr/>
          <p:nvPr/>
        </p:nvSpPr>
        <p:spPr>
          <a:xfrm>
            <a:off x="4338146" y="1494525"/>
            <a:ext cx="3515706" cy="584775"/>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latin typeface="汉仪尚巍手书W" panose="02010600030101010101" charset="-122"/>
                <a:ea typeface="汉仪尚巍手书W" panose="02010600030101010101" charset="-122"/>
              </a:rPr>
              <a:t>F1 Score </a:t>
            </a:r>
            <a:r>
              <a:rPr lang="zh-CN" altLang="en-US" sz="3200" b="1" dirty="0">
                <a:ln w="22225">
                  <a:solidFill>
                    <a:schemeClr val="accent2"/>
                  </a:solidFill>
                  <a:prstDash val="solid"/>
                </a:ln>
                <a:solidFill>
                  <a:schemeClr val="accent2">
                    <a:lumMod val="40000"/>
                    <a:lumOff val="60000"/>
                  </a:schemeClr>
                </a:solidFill>
                <a:latin typeface="汉仪尚巍手书W" panose="02010600030101010101" charset="-122"/>
                <a:ea typeface="汉仪尚巍手书W" panose="02010600030101010101" charset="-122"/>
              </a:rPr>
              <a:t>曲线对比</a:t>
            </a:r>
            <a:endParaRPr lang="zh-CN" altLang="en-US" sz="3200" b="1" cap="none" spc="0" dirty="0">
              <a:ln w="22225">
                <a:solidFill>
                  <a:schemeClr val="accent2"/>
                </a:solidFill>
                <a:prstDash val="solid"/>
              </a:ln>
              <a:solidFill>
                <a:schemeClr val="accent2">
                  <a:lumMod val="40000"/>
                  <a:lumOff val="60000"/>
                </a:schemeClr>
              </a:solidFill>
              <a:effectLst/>
              <a:latin typeface="汉仪尚巍手书W" panose="02010600030101010101" charset="-122"/>
              <a:ea typeface="汉仪尚巍手书W" panose="02010600030101010101" charset="-122"/>
            </a:endParaRPr>
          </a:p>
        </p:txBody>
      </p:sp>
      <p:pic>
        <p:nvPicPr>
          <p:cNvPr id="6" name="图片 5">
            <a:extLst>
              <a:ext uri="{FF2B5EF4-FFF2-40B4-BE49-F238E27FC236}">
                <a16:creationId xmlns:a16="http://schemas.microsoft.com/office/drawing/2014/main" id="{80710305-EB63-9912-BD23-9FA7D2F2AA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6372" y="3000600"/>
            <a:ext cx="5400001" cy="3600000"/>
          </a:xfrm>
          <a:prstGeom prst="rect">
            <a:avLst/>
          </a:prstGeom>
          <a:ln>
            <a:noFill/>
          </a:ln>
        </p:spPr>
      </p:pic>
      <p:pic>
        <p:nvPicPr>
          <p:cNvPr id="5" name="图片 4">
            <a:extLst>
              <a:ext uri="{FF2B5EF4-FFF2-40B4-BE49-F238E27FC236}">
                <a16:creationId xmlns:a16="http://schemas.microsoft.com/office/drawing/2014/main" id="{A26D473F-739C-C29E-DCA3-436CF497CB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836" y="3000600"/>
            <a:ext cx="5400000" cy="3600000"/>
          </a:xfrm>
          <a:prstGeom prst="rect">
            <a:avLst/>
          </a:prstGeom>
        </p:spPr>
      </p:pic>
      <p:sp>
        <p:nvSpPr>
          <p:cNvPr id="8" name="矩形 7">
            <a:extLst>
              <a:ext uri="{FF2B5EF4-FFF2-40B4-BE49-F238E27FC236}">
                <a16:creationId xmlns:a16="http://schemas.microsoft.com/office/drawing/2014/main" id="{486C9A8A-9965-8031-1C89-E0229F196C3F}"/>
              </a:ext>
            </a:extLst>
          </p:cNvPr>
          <p:cNvSpPr/>
          <p:nvPr/>
        </p:nvSpPr>
        <p:spPr>
          <a:xfrm>
            <a:off x="1900719" y="1993423"/>
            <a:ext cx="2060949" cy="584775"/>
          </a:xfrm>
          <a:prstGeom prst="rect">
            <a:avLst/>
          </a:prstGeom>
          <a:noFill/>
        </p:spPr>
        <p:txBody>
          <a:bodyPr wrap="none" lIns="91440" tIns="45720" rIns="91440" bIns="45720">
            <a:spAutoFit/>
          </a:bodyPr>
          <a:lstStyle/>
          <a:p>
            <a:pPr algn="ctr"/>
            <a:r>
              <a:rPr lang="en-US" altLang="zh-CN"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Yolov5s.pt</a:t>
            </a:r>
            <a:endParaRPr lang="zh-CN" alt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矩形 9">
            <a:extLst>
              <a:ext uri="{FF2B5EF4-FFF2-40B4-BE49-F238E27FC236}">
                <a16:creationId xmlns:a16="http://schemas.microsoft.com/office/drawing/2014/main" id="{3430ECB0-5E51-27E6-6D0C-E1B33CF9C2C6}"/>
              </a:ext>
            </a:extLst>
          </p:cNvPr>
          <p:cNvSpPr/>
          <p:nvPr/>
        </p:nvSpPr>
        <p:spPr>
          <a:xfrm>
            <a:off x="8159515" y="2015373"/>
            <a:ext cx="2197205" cy="584775"/>
          </a:xfrm>
          <a:prstGeom prst="rect">
            <a:avLst/>
          </a:prstGeom>
          <a:noFill/>
        </p:spPr>
        <p:txBody>
          <a:bodyPr wrap="none" lIns="91440" tIns="45720" rIns="91440" bIns="45720">
            <a:spAutoFit/>
          </a:bodyPr>
          <a:lstStyle/>
          <a:p>
            <a:pPr algn="ctr"/>
            <a:r>
              <a:rPr lang="en-US" altLang="zh-CN"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Yolov5m.pt</a:t>
            </a:r>
            <a:endParaRPr lang="zh-CN" alt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带形: 前凸 10">
            <a:extLst>
              <a:ext uri="{FF2B5EF4-FFF2-40B4-BE49-F238E27FC236}">
                <a16:creationId xmlns:a16="http://schemas.microsoft.com/office/drawing/2014/main" id="{CD1C3EAA-E9C8-EBFB-118D-9CB1640C2AE3}"/>
              </a:ext>
            </a:extLst>
          </p:cNvPr>
          <p:cNvSpPr/>
          <p:nvPr/>
        </p:nvSpPr>
        <p:spPr>
          <a:xfrm>
            <a:off x="2222499" y="3621432"/>
            <a:ext cx="7747000" cy="2490520"/>
          </a:xfrm>
          <a:prstGeom prst="ribbon">
            <a:avLst>
              <a:gd name="adj1" fmla="val 16667"/>
              <a:gd name="adj2" fmla="val 69524"/>
            </a:avLst>
          </a:prstGeom>
          <a:gradFill flip="none" rotWithShape="1">
            <a:gsLst>
              <a:gs pos="0">
                <a:schemeClr val="accent2">
                  <a:lumMod val="67000"/>
                  <a:alpha val="42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b="1" i="1" dirty="0">
                <a:solidFill>
                  <a:schemeClr val="bg1"/>
                </a:solidFill>
                <a:latin typeface="方正粗黑宋简体" panose="02000000000000000000" pitchFamily="2" charset="-122"/>
                <a:ea typeface="方正粗黑宋简体" panose="02000000000000000000" pitchFamily="2" charset="-122"/>
              </a:rPr>
              <a:t>使用</a:t>
            </a:r>
            <a:r>
              <a:rPr lang="en-US" altLang="zh-CN" b="1" i="1" dirty="0">
                <a:solidFill>
                  <a:schemeClr val="bg1"/>
                </a:solidFill>
                <a:latin typeface="方正粗黑宋简体" panose="02000000000000000000" pitchFamily="2" charset="-122"/>
                <a:ea typeface="方正粗黑宋简体" panose="02000000000000000000" pitchFamily="2" charset="-122"/>
              </a:rPr>
              <a:t>yolov5m.pt</a:t>
            </a:r>
            <a:r>
              <a:rPr lang="zh-CN" altLang="en-US" b="1" i="1" dirty="0">
                <a:solidFill>
                  <a:schemeClr val="bg1"/>
                </a:solidFill>
                <a:latin typeface="方正粗黑宋简体" panose="02000000000000000000" pitchFamily="2" charset="-122"/>
                <a:ea typeface="方正粗黑宋简体" panose="02000000000000000000" pitchFamily="2" charset="-122"/>
              </a:rPr>
              <a:t>训练后，</a:t>
            </a:r>
            <a:r>
              <a:rPr lang="en-US" altLang="zh-CN" b="1" i="1" dirty="0">
                <a:solidFill>
                  <a:schemeClr val="bg1"/>
                </a:solidFill>
                <a:latin typeface="方正粗黑宋简体" panose="02000000000000000000" pitchFamily="2" charset="-122"/>
                <a:ea typeface="方正粗黑宋简体" panose="02000000000000000000" pitchFamily="2" charset="-122"/>
              </a:rPr>
              <a:t>F1</a:t>
            </a:r>
            <a:r>
              <a:rPr lang="zh-CN" altLang="en-US" b="1" i="1" dirty="0">
                <a:solidFill>
                  <a:schemeClr val="bg1"/>
                </a:solidFill>
                <a:latin typeface="方正粗黑宋简体" panose="02000000000000000000" pitchFamily="2" charset="-122"/>
                <a:ea typeface="方正粗黑宋简体" panose="02000000000000000000" pitchFamily="2" charset="-122"/>
              </a:rPr>
              <a:t>得分的平均值更高了，</a:t>
            </a:r>
            <a:r>
              <a:rPr lang="en-US" altLang="zh-CN" b="1" i="1" dirty="0">
                <a:solidFill>
                  <a:schemeClr val="bg1"/>
                </a:solidFill>
                <a:latin typeface="方正粗黑宋简体" panose="02000000000000000000" pitchFamily="2" charset="-122"/>
                <a:ea typeface="方正粗黑宋简体" panose="02000000000000000000" pitchFamily="2" charset="-122"/>
              </a:rPr>
              <a:t>F1</a:t>
            </a:r>
            <a:r>
              <a:rPr lang="zh-CN" altLang="en-US" b="1" i="1" dirty="0">
                <a:solidFill>
                  <a:schemeClr val="bg1"/>
                </a:solidFill>
                <a:latin typeface="方正粗黑宋简体" panose="02000000000000000000" pitchFamily="2" charset="-122"/>
                <a:ea typeface="方正粗黑宋简体" panose="02000000000000000000" pitchFamily="2" charset="-122"/>
              </a:rPr>
              <a:t>是精确度和召回率的调和平均数</a:t>
            </a:r>
            <a:endParaRPr lang="en-US" altLang="zh-CN" b="1" i="1" dirty="0">
              <a:solidFill>
                <a:schemeClr val="bg1"/>
              </a:solidFill>
              <a:latin typeface="方正粗黑宋简体" panose="02000000000000000000" pitchFamily="2" charset="-122"/>
              <a:ea typeface="方正粗黑宋简体" panose="02000000000000000000" pitchFamily="2"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b="1" i="1" dirty="0">
                <a:solidFill>
                  <a:schemeClr val="bg1"/>
                </a:solidFill>
                <a:latin typeface="方正粗黑宋简体" panose="02000000000000000000" pitchFamily="2" charset="-122"/>
                <a:ea typeface="方正粗黑宋简体" panose="02000000000000000000" pitchFamily="2" charset="-122"/>
              </a:rPr>
              <a:t>图右中两者的平衡要优于图左</a:t>
            </a:r>
            <a:endParaRPr kumimoji="0" lang="zh-CN" altLang="en-US" sz="1800" b="1" i="1" u="none" strike="noStrike" kern="1200" cap="none" spc="0" normalizeH="0" baseline="0" noProof="0" dirty="0">
              <a:ln>
                <a:noFill/>
              </a:ln>
              <a:solidFill>
                <a:schemeClr val="bg1"/>
              </a:solidFill>
              <a:effectLst/>
              <a:uLnTx/>
              <a:uFillTx/>
              <a:latin typeface="方正粗黑宋简体" panose="02000000000000000000" pitchFamily="2" charset="-122"/>
              <a:ea typeface="方正粗黑宋简体" panose="02000000000000000000" pitchFamily="2" charset="-122"/>
            </a:endParaRPr>
          </a:p>
          <a:p>
            <a:pPr algn="ctr"/>
            <a:endParaRPr lang="zh-CN" altLang="en-US" dirty="0">
              <a:solidFill>
                <a:schemeClr val="bg1"/>
              </a:soli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479839140"/>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6C0515F-DE57-F422-2AD3-5018A82757D9}"/>
              </a:ext>
            </a:extLst>
          </p:cNvPr>
          <p:cNvSpPr/>
          <p:nvPr/>
        </p:nvSpPr>
        <p:spPr>
          <a:xfrm>
            <a:off x="0" y="2743200"/>
            <a:ext cx="12192000" cy="411480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387548"/>
            <a:ext cx="880745" cy="1194674"/>
          </a:xfrm>
          <a:prstGeom prst="rect">
            <a:avLst/>
          </a:prstGeom>
        </p:spPr>
      </p:pic>
      <p:pic>
        <p:nvPicPr>
          <p:cNvPr id="11" name="图片 10">
            <a:extLst>
              <a:ext uri="{FF2B5EF4-FFF2-40B4-BE49-F238E27FC236}">
                <a16:creationId xmlns:a16="http://schemas.microsoft.com/office/drawing/2014/main" id="{21E13F65-5770-1A34-5C6D-7149D58335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11" y="3797233"/>
            <a:ext cx="5904000" cy="2952000"/>
          </a:xfrm>
          <a:prstGeom prst="rect">
            <a:avLst/>
          </a:prstGeom>
          <a:ln w="47625">
            <a:noFill/>
          </a:ln>
        </p:spPr>
      </p:pic>
      <p:pic>
        <p:nvPicPr>
          <p:cNvPr id="4" name="图片 3">
            <a:extLst>
              <a:ext uri="{FF2B5EF4-FFF2-40B4-BE49-F238E27FC236}">
                <a16:creationId xmlns:a16="http://schemas.microsoft.com/office/drawing/2014/main" id="{167EFB35-773C-EA9E-4D17-3636A659AF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5389" y="3797233"/>
            <a:ext cx="5904000" cy="2952000"/>
          </a:xfrm>
          <a:prstGeom prst="rect">
            <a:avLst/>
          </a:prstGeom>
          <a:ln>
            <a:noFill/>
          </a:ln>
        </p:spPr>
      </p:pic>
      <p:sp>
        <p:nvSpPr>
          <p:cNvPr id="6" name="矩形 5">
            <a:extLst>
              <a:ext uri="{FF2B5EF4-FFF2-40B4-BE49-F238E27FC236}">
                <a16:creationId xmlns:a16="http://schemas.microsoft.com/office/drawing/2014/main" id="{F5B40AC0-1181-5AF6-1A95-4BF7B1783BD0}"/>
              </a:ext>
            </a:extLst>
          </p:cNvPr>
          <p:cNvSpPr/>
          <p:nvPr/>
        </p:nvSpPr>
        <p:spPr>
          <a:xfrm>
            <a:off x="5015414" y="1751003"/>
            <a:ext cx="2161169" cy="584775"/>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latin typeface="汉仪尚巍手书W" panose="02010600030101010101" charset="-122"/>
                <a:ea typeface="汉仪尚巍手书W" panose="02010600030101010101" charset="-122"/>
              </a:rPr>
              <a:t>Result </a:t>
            </a:r>
            <a:r>
              <a:rPr lang="zh-CN" altLang="en-US" sz="3200" b="1" dirty="0">
                <a:ln w="22225">
                  <a:solidFill>
                    <a:schemeClr val="accent2"/>
                  </a:solidFill>
                  <a:prstDash val="solid"/>
                </a:ln>
                <a:solidFill>
                  <a:schemeClr val="accent2">
                    <a:lumMod val="40000"/>
                    <a:lumOff val="60000"/>
                  </a:schemeClr>
                </a:solidFill>
                <a:latin typeface="汉仪尚巍手书W" panose="02010600030101010101" charset="-122"/>
                <a:ea typeface="汉仪尚巍手书W" panose="02010600030101010101" charset="-122"/>
              </a:rPr>
              <a:t>对比</a:t>
            </a:r>
            <a:endParaRPr lang="zh-CN" altLang="en-US" sz="3200" b="1" cap="none" spc="0" dirty="0">
              <a:ln w="22225">
                <a:solidFill>
                  <a:schemeClr val="accent2"/>
                </a:solidFill>
                <a:prstDash val="solid"/>
              </a:ln>
              <a:solidFill>
                <a:schemeClr val="accent2">
                  <a:lumMod val="40000"/>
                  <a:lumOff val="60000"/>
                </a:schemeClr>
              </a:solidFill>
              <a:effectLst/>
              <a:latin typeface="汉仪尚巍手书W" panose="02010600030101010101" charset="-122"/>
              <a:ea typeface="汉仪尚巍手书W" panose="02010600030101010101" charset="-122"/>
            </a:endParaRPr>
          </a:p>
        </p:txBody>
      </p:sp>
      <p:sp>
        <p:nvSpPr>
          <p:cNvPr id="7" name="矩形 6">
            <a:extLst>
              <a:ext uri="{FF2B5EF4-FFF2-40B4-BE49-F238E27FC236}">
                <a16:creationId xmlns:a16="http://schemas.microsoft.com/office/drawing/2014/main" id="{5FE80DAE-22F5-D57D-070D-975CE318A11A}"/>
              </a:ext>
            </a:extLst>
          </p:cNvPr>
          <p:cNvSpPr/>
          <p:nvPr/>
        </p:nvSpPr>
        <p:spPr>
          <a:xfrm>
            <a:off x="1900719" y="1993423"/>
            <a:ext cx="2060949" cy="584775"/>
          </a:xfrm>
          <a:prstGeom prst="rect">
            <a:avLst/>
          </a:prstGeom>
          <a:noFill/>
        </p:spPr>
        <p:txBody>
          <a:bodyPr wrap="none" lIns="91440" tIns="45720" rIns="91440" bIns="45720">
            <a:spAutoFit/>
          </a:bodyPr>
          <a:lstStyle/>
          <a:p>
            <a:pPr algn="ctr"/>
            <a:r>
              <a:rPr lang="en-US" altLang="zh-CN"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Yolov5s.pt</a:t>
            </a:r>
            <a:endParaRPr lang="zh-CN" alt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矩形 7">
            <a:extLst>
              <a:ext uri="{FF2B5EF4-FFF2-40B4-BE49-F238E27FC236}">
                <a16:creationId xmlns:a16="http://schemas.microsoft.com/office/drawing/2014/main" id="{8A9D838D-2493-F9CC-B860-5F5BD9EE8D5A}"/>
              </a:ext>
            </a:extLst>
          </p:cNvPr>
          <p:cNvSpPr/>
          <p:nvPr/>
        </p:nvSpPr>
        <p:spPr>
          <a:xfrm>
            <a:off x="8159515" y="2015373"/>
            <a:ext cx="2197205" cy="584775"/>
          </a:xfrm>
          <a:prstGeom prst="rect">
            <a:avLst/>
          </a:prstGeom>
          <a:noFill/>
        </p:spPr>
        <p:txBody>
          <a:bodyPr wrap="none" lIns="91440" tIns="45720" rIns="91440" bIns="45720">
            <a:spAutoFit/>
          </a:bodyPr>
          <a:lstStyle/>
          <a:p>
            <a:pPr algn="ctr"/>
            <a:r>
              <a:rPr lang="en-US" altLang="zh-CN"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Yolov5m.pt</a:t>
            </a:r>
            <a:endParaRPr lang="zh-CN" alt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卷形: 垂直 12">
            <a:extLst>
              <a:ext uri="{FF2B5EF4-FFF2-40B4-BE49-F238E27FC236}">
                <a16:creationId xmlns:a16="http://schemas.microsoft.com/office/drawing/2014/main" id="{DE957441-5089-A31A-C3A9-2FA3934B4167}"/>
              </a:ext>
            </a:extLst>
          </p:cNvPr>
          <p:cNvSpPr/>
          <p:nvPr/>
        </p:nvSpPr>
        <p:spPr>
          <a:xfrm>
            <a:off x="2412700" y="2968541"/>
            <a:ext cx="7545377" cy="2683167"/>
          </a:xfrm>
          <a:prstGeom prst="verticalScroll">
            <a:avLst>
              <a:gd name="adj" fmla="val 6273"/>
            </a:avLst>
          </a:prstGeom>
          <a:solidFill>
            <a:schemeClr val="bg2">
              <a:lumMod val="75000"/>
              <a:alpha val="78000"/>
            </a:schemeClr>
          </a:solidFill>
          <a:ln w="190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r>
              <a:rPr lang="zh-CN" altLang="en-US" sz="2000" dirty="0">
                <a:solidFill>
                  <a:srgbClr val="FFFF00"/>
                </a:solidFill>
                <a:latin typeface="汉仪尚巍手书W" panose="02010600030101010101" charset="-122"/>
                <a:ea typeface="汉仪尚巍手书W" panose="02010600030101010101" charset="-122"/>
              </a:rPr>
              <a:t>在</a:t>
            </a:r>
            <a:r>
              <a:rPr lang="en-US" altLang="zh-CN" sz="2000" dirty="0">
                <a:solidFill>
                  <a:srgbClr val="FFFF00"/>
                </a:solidFill>
                <a:latin typeface="汉仪尚巍手书W" panose="02010600030101010101" charset="-122"/>
                <a:ea typeface="汉仪尚巍手书W" panose="02010600030101010101" charset="-122"/>
              </a:rPr>
              <a:t>100</a:t>
            </a:r>
            <a:r>
              <a:rPr lang="zh-CN" altLang="en-US" sz="2000" dirty="0">
                <a:solidFill>
                  <a:srgbClr val="FFFF00"/>
                </a:solidFill>
                <a:latin typeface="汉仪尚巍手书W" panose="02010600030101010101" charset="-122"/>
                <a:ea typeface="汉仪尚巍手书W" panose="02010600030101010101" charset="-122"/>
              </a:rPr>
              <a:t>轮次以内，定位误差、判断为目标的误差、分类损失都最终收敛</a:t>
            </a:r>
            <a:endParaRPr lang="en-US" altLang="zh-CN" sz="2000" dirty="0">
              <a:solidFill>
                <a:srgbClr val="FFFF00"/>
              </a:solidFill>
              <a:latin typeface="汉仪尚巍手书W" panose="02010600030101010101" charset="-122"/>
              <a:ea typeface="汉仪尚巍手书W" panose="02010600030101010101" charset="-122"/>
            </a:endParaRPr>
          </a:p>
          <a:p>
            <a:pPr marL="342900" indent="-342900" algn="just">
              <a:lnSpc>
                <a:spcPct val="150000"/>
              </a:lnSpc>
              <a:buFont typeface="Arial" panose="020B0604020202020204" pitchFamily="34" charset="0"/>
              <a:buChar char="•"/>
            </a:pPr>
            <a:r>
              <a:rPr lang="en-US" altLang="zh-CN" sz="2000" dirty="0">
                <a:solidFill>
                  <a:srgbClr val="FFFF00"/>
                </a:solidFill>
                <a:latin typeface="汉仪尚巍手书W" panose="02010600030101010101" charset="-122"/>
                <a:ea typeface="汉仪尚巍手书W" panose="02010600030101010101" charset="-122"/>
              </a:rPr>
              <a:t>Yolov5s.pt</a:t>
            </a:r>
            <a:r>
              <a:rPr lang="zh-CN" altLang="en-US" sz="2000" dirty="0">
                <a:solidFill>
                  <a:srgbClr val="FFFF00"/>
                </a:solidFill>
                <a:latin typeface="汉仪尚巍手书W" panose="02010600030101010101" charset="-122"/>
                <a:ea typeface="汉仪尚巍手书W" panose="02010600030101010101" charset="-122"/>
              </a:rPr>
              <a:t>准确率和召回率表现的差强人意</a:t>
            </a:r>
            <a:endParaRPr lang="en-US" altLang="zh-CN" sz="2000" dirty="0">
              <a:solidFill>
                <a:srgbClr val="FFFF00"/>
              </a:solidFill>
              <a:latin typeface="汉仪尚巍手书W" panose="02010600030101010101" charset="-122"/>
              <a:ea typeface="汉仪尚巍手书W" panose="02010600030101010101" charset="-122"/>
            </a:endParaRPr>
          </a:p>
          <a:p>
            <a:pPr marL="342900" indent="-342900" algn="just">
              <a:lnSpc>
                <a:spcPct val="150000"/>
              </a:lnSpc>
              <a:buFont typeface="Arial" panose="020B0604020202020204" pitchFamily="34" charset="0"/>
              <a:buChar char="•"/>
            </a:pPr>
            <a:r>
              <a:rPr lang="en-US" altLang="zh-CN" sz="2000" dirty="0">
                <a:solidFill>
                  <a:srgbClr val="FFFF00"/>
                </a:solidFill>
                <a:latin typeface="汉仪尚巍手书W" panose="02010600030101010101" charset="-122"/>
                <a:ea typeface="汉仪尚巍手书W" panose="02010600030101010101" charset="-122"/>
              </a:rPr>
              <a:t>Yolov5m.pt</a:t>
            </a:r>
            <a:r>
              <a:rPr lang="zh-CN" altLang="en-US" sz="2000" dirty="0">
                <a:solidFill>
                  <a:srgbClr val="FFFF00"/>
                </a:solidFill>
                <a:latin typeface="汉仪尚巍手书W" panose="02010600030101010101" charset="-122"/>
                <a:ea typeface="汉仪尚巍手书W" panose="02010600030101010101" charset="-122"/>
              </a:rPr>
              <a:t>在精确率和召回率方面平均提高了</a:t>
            </a:r>
            <a:r>
              <a:rPr lang="en-US" altLang="zh-CN" sz="2000" dirty="0">
                <a:solidFill>
                  <a:srgbClr val="FFFF00"/>
                </a:solidFill>
                <a:latin typeface="汉仪尚巍手书W" panose="02010600030101010101" charset="-122"/>
                <a:ea typeface="汉仪尚巍手书W" panose="02010600030101010101" charset="-122"/>
              </a:rPr>
              <a:t>14%</a:t>
            </a:r>
          </a:p>
          <a:p>
            <a:pPr marL="342900" indent="-342900" algn="just">
              <a:lnSpc>
                <a:spcPct val="150000"/>
              </a:lnSpc>
              <a:buFont typeface="Arial" panose="020B0604020202020204" pitchFamily="34" charset="0"/>
              <a:buChar char="•"/>
            </a:pPr>
            <a:r>
              <a:rPr lang="en-US" altLang="zh-CN" sz="2000" dirty="0" err="1">
                <a:solidFill>
                  <a:srgbClr val="FFFF00"/>
                </a:solidFill>
                <a:latin typeface="汉仪尚巍手书W" panose="02010600030101010101" charset="-122"/>
                <a:ea typeface="汉仪尚巍手书W" panose="02010600030101010101" charset="-122"/>
              </a:rPr>
              <a:t>mAP</a:t>
            </a:r>
            <a:r>
              <a:rPr lang="zh-CN" altLang="en-US" sz="2000" dirty="0">
                <a:solidFill>
                  <a:srgbClr val="FFFF00"/>
                </a:solidFill>
                <a:latin typeface="汉仪尚巍手书W" panose="02010600030101010101" charset="-122"/>
                <a:ea typeface="汉仪尚巍手书W" panose="02010600030101010101" charset="-122"/>
              </a:rPr>
              <a:t>提升了</a:t>
            </a:r>
            <a:r>
              <a:rPr lang="en-US" altLang="zh-CN" sz="2000" dirty="0">
                <a:solidFill>
                  <a:srgbClr val="FFFF00"/>
                </a:solidFill>
                <a:latin typeface="汉仪尚巍手书W" panose="02010600030101010101" charset="-122"/>
                <a:ea typeface="汉仪尚巍手书W" panose="02010600030101010101" charset="-122"/>
              </a:rPr>
              <a:t>25%</a:t>
            </a:r>
            <a:endParaRPr lang="zh-CN" altLang="en-US" dirty="0">
              <a:solidFill>
                <a:srgbClr val="FFFF00"/>
              </a:solidFill>
              <a:latin typeface="汉仪尚巍手书W" panose="02010600030101010101" charset="-122"/>
              <a:ea typeface="汉仪尚巍手书W" panose="02010600030101010101" charset="-122"/>
            </a:endParaRPr>
          </a:p>
        </p:txBody>
      </p:sp>
    </p:spTree>
    <p:extLst>
      <p:ext uri="{BB962C8B-B14F-4D97-AF65-F5344CB8AC3E}">
        <p14:creationId xmlns:p14="http://schemas.microsoft.com/office/powerpoint/2010/main" val="2250725020"/>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a:extLst>
              <a:ext uri="{FF2B5EF4-FFF2-40B4-BE49-F238E27FC236}">
                <a16:creationId xmlns:a16="http://schemas.microsoft.com/office/drawing/2014/main" id="{37997B54-AA78-D195-1D64-5BE8C2E5DF8D}"/>
              </a:ext>
            </a:extLst>
          </p:cNvPr>
          <p:cNvSpPr/>
          <p:nvPr/>
        </p:nvSpPr>
        <p:spPr>
          <a:xfrm>
            <a:off x="2302934" y="0"/>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62F7D5CF-2B5F-59E2-D05C-FBF8DBE4C014}"/>
              </a:ext>
            </a:extLst>
          </p:cNvPr>
          <p:cNvSpPr/>
          <p:nvPr/>
        </p:nvSpPr>
        <p:spPr>
          <a:xfrm>
            <a:off x="1622214" y="4026748"/>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2B4F834-F3B5-6C92-7F71-15AA500E0B1D}"/>
              </a:ext>
            </a:extLst>
          </p:cNvPr>
          <p:cNvSpPr/>
          <p:nvPr/>
        </p:nvSpPr>
        <p:spPr>
          <a:xfrm>
            <a:off x="3305387" y="2767280"/>
            <a:ext cx="3053721" cy="1323439"/>
          </a:xfrm>
          <a:prstGeom prst="rect">
            <a:avLst/>
          </a:prstGeom>
          <a:noFill/>
        </p:spPr>
        <p:txBody>
          <a:bodyPr wrap="none" lIns="91440" tIns="45720" rIns="91440" bIns="45720">
            <a:spAutoFit/>
          </a:bodyPr>
          <a:lstStyle/>
          <a:p>
            <a:pPr algn="ctr"/>
            <a:r>
              <a:rPr lang="en-US" altLang="zh-CN"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Part 6</a:t>
            </a:r>
            <a:endParaRPr lang="zh-CN" altLang="en-US"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2852F8AC-6AA6-0DFB-2F42-5766F385A44F}"/>
              </a:ext>
            </a:extLst>
          </p:cNvPr>
          <p:cNvCxnSpPr>
            <a:cxnSpLocks/>
          </p:cNvCxnSpPr>
          <p:nvPr/>
        </p:nvCxnSpPr>
        <p:spPr>
          <a:xfrm flipH="1">
            <a:off x="2044460" y="0"/>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E9F1C62-EDDB-F914-7AF7-79F11BB2313D}"/>
              </a:ext>
            </a:extLst>
          </p:cNvPr>
          <p:cNvCxnSpPr>
            <a:cxnSpLocks/>
          </p:cNvCxnSpPr>
          <p:nvPr/>
        </p:nvCxnSpPr>
        <p:spPr>
          <a:xfrm flipH="1">
            <a:off x="3506708" y="4026748"/>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C8C44F-04F1-85D9-5892-A6553465A25E}"/>
              </a:ext>
            </a:extLst>
          </p:cNvPr>
          <p:cNvSpPr/>
          <p:nvPr/>
        </p:nvSpPr>
        <p:spPr>
          <a:xfrm>
            <a:off x="8094515" y="3075056"/>
            <a:ext cx="1210588" cy="707886"/>
          </a:xfrm>
          <a:prstGeom prst="rect">
            <a:avLst/>
          </a:prstGeom>
          <a:noFill/>
        </p:spPr>
        <p:txBody>
          <a:bodyPr wrap="none" lIns="91440" tIns="45720" rIns="91440" bIns="45720">
            <a:spAutoFit/>
          </a:bodyPr>
          <a:lstStyle/>
          <a:p>
            <a:pPr algn="ctr"/>
            <a:r>
              <a:rPr lang="zh-CN" altLang="en-US" sz="4000" b="0" cap="none" spc="0" dirty="0">
                <a:ln w="0"/>
                <a:solidFill>
                  <a:schemeClr val="tx1"/>
                </a:solidFill>
                <a:effectLst>
                  <a:outerShdw blurRad="38100" dist="19050" dir="2700000" algn="tl" rotWithShape="0">
                    <a:schemeClr val="dk1">
                      <a:alpha val="40000"/>
                    </a:schemeClr>
                  </a:outerShdw>
                </a:effectLst>
                <a:latin typeface="汉仪大黑简" panose="02010600030101010101" charset="-122"/>
                <a:ea typeface="汉仪大黑简" panose="02010600030101010101" charset="-122"/>
              </a:rPr>
              <a:t>总结</a:t>
            </a:r>
          </a:p>
        </p:txBody>
      </p:sp>
      <p:cxnSp>
        <p:nvCxnSpPr>
          <p:cNvPr id="16" name="直接连接符 15">
            <a:extLst>
              <a:ext uri="{FF2B5EF4-FFF2-40B4-BE49-F238E27FC236}">
                <a16:creationId xmlns:a16="http://schemas.microsoft.com/office/drawing/2014/main" id="{E5C462D0-A2DC-929E-5FB8-A77B0609C084}"/>
              </a:ext>
            </a:extLst>
          </p:cNvPr>
          <p:cNvCxnSpPr>
            <a:cxnSpLocks/>
          </p:cNvCxnSpPr>
          <p:nvPr/>
        </p:nvCxnSpPr>
        <p:spPr>
          <a:xfrm>
            <a:off x="7118350" y="3925229"/>
            <a:ext cx="32076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80114E41-22B5-04EA-2F16-5DAEA5415E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345" y="424295"/>
            <a:ext cx="1091615" cy="1480705"/>
          </a:xfrm>
          <a:prstGeom prst="rect">
            <a:avLst/>
          </a:prstGeom>
        </p:spPr>
      </p:pic>
    </p:spTree>
    <p:extLst>
      <p:ext uri="{BB962C8B-B14F-4D97-AF65-F5344CB8AC3E}">
        <p14:creationId xmlns:p14="http://schemas.microsoft.com/office/powerpoint/2010/main" val="602671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a:extLst>
              <a:ext uri="{FF2B5EF4-FFF2-40B4-BE49-F238E27FC236}">
                <a16:creationId xmlns:a16="http://schemas.microsoft.com/office/drawing/2014/main" id="{37997B54-AA78-D195-1D64-5BE8C2E5DF8D}"/>
              </a:ext>
            </a:extLst>
          </p:cNvPr>
          <p:cNvSpPr/>
          <p:nvPr/>
        </p:nvSpPr>
        <p:spPr>
          <a:xfrm>
            <a:off x="2302934" y="0"/>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62F7D5CF-2B5F-59E2-D05C-FBF8DBE4C014}"/>
              </a:ext>
            </a:extLst>
          </p:cNvPr>
          <p:cNvSpPr/>
          <p:nvPr/>
        </p:nvSpPr>
        <p:spPr>
          <a:xfrm>
            <a:off x="1622214" y="4026748"/>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2B4F834-F3B5-6C92-7F71-15AA500E0B1D}"/>
              </a:ext>
            </a:extLst>
          </p:cNvPr>
          <p:cNvSpPr/>
          <p:nvPr/>
        </p:nvSpPr>
        <p:spPr>
          <a:xfrm>
            <a:off x="3305387" y="2767280"/>
            <a:ext cx="3053721" cy="1323439"/>
          </a:xfrm>
          <a:prstGeom prst="rect">
            <a:avLst/>
          </a:prstGeom>
          <a:noFill/>
        </p:spPr>
        <p:txBody>
          <a:bodyPr wrap="none" lIns="91440" tIns="45720" rIns="91440" bIns="45720">
            <a:spAutoFit/>
          </a:bodyPr>
          <a:lstStyle/>
          <a:p>
            <a:pPr algn="ctr"/>
            <a:r>
              <a:rPr lang="en-US" altLang="zh-CN"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Part 1</a:t>
            </a:r>
            <a:endParaRPr lang="zh-CN" altLang="en-US"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2852F8AC-6AA6-0DFB-2F42-5766F385A44F}"/>
              </a:ext>
            </a:extLst>
          </p:cNvPr>
          <p:cNvCxnSpPr>
            <a:cxnSpLocks/>
          </p:cNvCxnSpPr>
          <p:nvPr/>
        </p:nvCxnSpPr>
        <p:spPr>
          <a:xfrm flipH="1">
            <a:off x="2044460" y="0"/>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E9F1C62-EDDB-F914-7AF7-79F11BB2313D}"/>
              </a:ext>
            </a:extLst>
          </p:cNvPr>
          <p:cNvCxnSpPr>
            <a:cxnSpLocks/>
          </p:cNvCxnSpPr>
          <p:nvPr/>
        </p:nvCxnSpPr>
        <p:spPr>
          <a:xfrm flipH="1">
            <a:off x="3506708" y="4026748"/>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C8C44F-04F1-85D9-5892-A6553465A25E}"/>
              </a:ext>
            </a:extLst>
          </p:cNvPr>
          <p:cNvSpPr/>
          <p:nvPr/>
        </p:nvSpPr>
        <p:spPr>
          <a:xfrm>
            <a:off x="7068593" y="3075056"/>
            <a:ext cx="3262433" cy="707886"/>
          </a:xfrm>
          <a:prstGeom prst="rect">
            <a:avLst/>
          </a:prstGeom>
          <a:noFill/>
        </p:spPr>
        <p:txBody>
          <a:bodyPr wrap="none" lIns="91440" tIns="45720" rIns="91440" bIns="45720">
            <a:spAutoFit/>
          </a:bodyPr>
          <a:lstStyle/>
          <a:p>
            <a:pPr algn="ctr"/>
            <a:r>
              <a:rPr lang="zh-CN" altLang="en-US" sz="4000" b="0" cap="none" spc="0" dirty="0">
                <a:ln w="0"/>
                <a:solidFill>
                  <a:schemeClr val="tx1"/>
                </a:solidFill>
                <a:effectLst>
                  <a:outerShdw blurRad="38100" dist="19050" dir="2700000" algn="tl" rotWithShape="0">
                    <a:schemeClr val="dk1">
                      <a:alpha val="40000"/>
                    </a:schemeClr>
                  </a:outerShdw>
                </a:effectLst>
                <a:latin typeface="汉仪大黑简" panose="02010600030101010101" charset="-122"/>
                <a:ea typeface="汉仪大黑简" panose="02010600030101010101" charset="-122"/>
              </a:rPr>
              <a:t>项目背景简介</a:t>
            </a:r>
          </a:p>
        </p:txBody>
      </p:sp>
      <p:cxnSp>
        <p:nvCxnSpPr>
          <p:cNvPr id="16" name="直接连接符 15">
            <a:extLst>
              <a:ext uri="{FF2B5EF4-FFF2-40B4-BE49-F238E27FC236}">
                <a16:creationId xmlns:a16="http://schemas.microsoft.com/office/drawing/2014/main" id="{E5C462D0-A2DC-929E-5FB8-A77B0609C084}"/>
              </a:ext>
            </a:extLst>
          </p:cNvPr>
          <p:cNvCxnSpPr>
            <a:cxnSpLocks/>
          </p:cNvCxnSpPr>
          <p:nvPr/>
        </p:nvCxnSpPr>
        <p:spPr>
          <a:xfrm>
            <a:off x="7118350" y="3925229"/>
            <a:ext cx="32076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80114E41-22B5-04EA-2F16-5DAEA5415E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345" y="424295"/>
            <a:ext cx="1091615" cy="1480705"/>
          </a:xfrm>
          <a:prstGeom prst="rect">
            <a:avLst/>
          </a:prstGeom>
        </p:spPr>
      </p:pic>
    </p:spTree>
    <p:extLst>
      <p:ext uri="{BB962C8B-B14F-4D97-AF65-F5344CB8AC3E}">
        <p14:creationId xmlns:p14="http://schemas.microsoft.com/office/powerpoint/2010/main" val="1834793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7718" y="62366"/>
            <a:ext cx="858731" cy="1164814"/>
          </a:xfrm>
          <a:prstGeom prst="rect">
            <a:avLst/>
          </a:prstGeom>
        </p:spPr>
      </p:pic>
      <p:sp>
        <p:nvSpPr>
          <p:cNvPr id="2" name="矩形 1">
            <a:extLst>
              <a:ext uri="{FF2B5EF4-FFF2-40B4-BE49-F238E27FC236}">
                <a16:creationId xmlns:a16="http://schemas.microsoft.com/office/drawing/2014/main" id="{4CE46642-03BB-675E-BB48-FED8519757AA}"/>
              </a:ext>
            </a:extLst>
          </p:cNvPr>
          <p:cNvSpPr/>
          <p:nvPr/>
        </p:nvSpPr>
        <p:spPr>
          <a:xfrm>
            <a:off x="962735" y="2505670"/>
            <a:ext cx="1569660"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尚巍手书W" panose="02010600030101010101" charset="-122"/>
                <a:ea typeface="汉仪尚巍手书W" panose="02010600030101010101" charset="-122"/>
              </a:rPr>
              <a:t>分工</a:t>
            </a:r>
          </a:p>
        </p:txBody>
      </p:sp>
      <p:graphicFrame>
        <p:nvGraphicFramePr>
          <p:cNvPr id="4" name="表格 3">
            <a:extLst>
              <a:ext uri="{FF2B5EF4-FFF2-40B4-BE49-F238E27FC236}">
                <a16:creationId xmlns:a16="http://schemas.microsoft.com/office/drawing/2014/main" id="{327C7769-FA9D-031B-C5FD-DC90CBF73CC9}"/>
              </a:ext>
            </a:extLst>
          </p:cNvPr>
          <p:cNvGraphicFramePr>
            <a:graphicFrameLocks noGrp="1"/>
          </p:cNvGraphicFramePr>
          <p:nvPr>
            <p:extLst>
              <p:ext uri="{D42A27DB-BD31-4B8C-83A1-F6EECF244321}">
                <p14:modId xmlns:p14="http://schemas.microsoft.com/office/powerpoint/2010/main" val="908071964"/>
              </p:ext>
            </p:extLst>
          </p:nvPr>
        </p:nvGraphicFramePr>
        <p:xfrm>
          <a:off x="3807663" y="1360996"/>
          <a:ext cx="8127999" cy="5303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01562544"/>
                    </a:ext>
                  </a:extLst>
                </a:gridCol>
                <a:gridCol w="2709333">
                  <a:extLst>
                    <a:ext uri="{9D8B030D-6E8A-4147-A177-3AD203B41FA5}">
                      <a16:colId xmlns:a16="http://schemas.microsoft.com/office/drawing/2014/main" val="3016130585"/>
                    </a:ext>
                  </a:extLst>
                </a:gridCol>
                <a:gridCol w="2709333">
                  <a:extLst>
                    <a:ext uri="{9D8B030D-6E8A-4147-A177-3AD203B41FA5}">
                      <a16:colId xmlns:a16="http://schemas.microsoft.com/office/drawing/2014/main" val="2832139253"/>
                    </a:ext>
                  </a:extLst>
                </a:gridCol>
              </a:tblGrid>
              <a:tr h="331994">
                <a:tc>
                  <a:txBody>
                    <a:bodyPr/>
                    <a:lstStyle/>
                    <a:p>
                      <a:r>
                        <a:rPr lang="zh-CN" altLang="en-US" dirty="0">
                          <a:latin typeface="楷体" panose="02010609060101010101" pitchFamily="49" charset="-122"/>
                          <a:ea typeface="楷体" panose="02010609060101010101" pitchFamily="49" charset="-122"/>
                        </a:rPr>
                        <a:t>姓名</a:t>
                      </a:r>
                    </a:p>
                  </a:txBody>
                  <a:tcPr/>
                </a:tc>
                <a:tc>
                  <a:txBody>
                    <a:bodyPr/>
                    <a:lstStyle/>
                    <a:p>
                      <a:r>
                        <a:rPr lang="zh-CN" altLang="en-US" dirty="0">
                          <a:latin typeface="楷体" panose="02010609060101010101" pitchFamily="49" charset="-122"/>
                          <a:ea typeface="楷体" panose="02010609060101010101" pitchFamily="49" charset="-122"/>
                        </a:rPr>
                        <a:t>工作内容</a:t>
                      </a:r>
                    </a:p>
                  </a:txBody>
                  <a:tcPr/>
                </a:tc>
                <a:tc>
                  <a:txBody>
                    <a:bodyPr/>
                    <a:lstStyle/>
                    <a:p>
                      <a:r>
                        <a:rPr lang="zh-CN" altLang="en-US" dirty="0">
                          <a:latin typeface="楷体" panose="02010609060101010101" pitchFamily="49" charset="-122"/>
                          <a:ea typeface="楷体" panose="02010609060101010101" pitchFamily="49" charset="-122"/>
                        </a:rPr>
                        <a:t>工作内容占比</a:t>
                      </a:r>
                    </a:p>
                  </a:txBody>
                  <a:tcPr/>
                </a:tc>
                <a:extLst>
                  <a:ext uri="{0D108BD9-81ED-4DB2-BD59-A6C34878D82A}">
                    <a16:rowId xmlns:a16="http://schemas.microsoft.com/office/drawing/2014/main" val="786650323"/>
                  </a:ext>
                </a:extLst>
              </a:tr>
              <a:tr h="370840">
                <a:tc>
                  <a:txBody>
                    <a:bodyPr/>
                    <a:lstStyle/>
                    <a:p>
                      <a:r>
                        <a:rPr lang="zh-CN" altLang="en-US" dirty="0">
                          <a:latin typeface="楷体" panose="02010609060101010101" pitchFamily="49" charset="-122"/>
                          <a:ea typeface="楷体" panose="02010609060101010101" pitchFamily="49" charset="-122"/>
                        </a:rPr>
                        <a:t>杨安逸</a:t>
                      </a:r>
                    </a:p>
                  </a:txBody>
                  <a:tcPr/>
                </a:tc>
                <a:tc>
                  <a:txBody>
                    <a:bodyPr/>
                    <a:lstStyle/>
                    <a:p>
                      <a:r>
                        <a:rPr lang="zh-CN" altLang="en-US" dirty="0">
                          <a:latin typeface="楷体" panose="02010609060101010101" pitchFamily="49" charset="-122"/>
                          <a:ea typeface="楷体" panose="02010609060101010101" pitchFamily="49" charset="-122"/>
                        </a:rPr>
                        <a:t>系统功能设计</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前端界面设计</a:t>
                      </a:r>
                      <a:r>
                        <a:rPr lang="en-US" altLang="zh-CN" dirty="0">
                          <a:latin typeface="楷体" panose="02010609060101010101" pitchFamily="49" charset="-122"/>
                          <a:ea typeface="楷体" panose="02010609060101010101" pitchFamily="49" charset="-122"/>
                        </a:rPr>
                        <a:t>&amp;</a:t>
                      </a:r>
                      <a:r>
                        <a:rPr lang="zh-CN" altLang="en-US" dirty="0">
                          <a:latin typeface="楷体" panose="02010609060101010101" pitchFamily="49" charset="-122"/>
                          <a:ea typeface="楷体" panose="02010609060101010101" pitchFamily="49" charset="-122"/>
                        </a:rPr>
                        <a:t>开发</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后端开发</a:t>
                      </a:r>
                      <a:r>
                        <a:rPr lang="en-US" altLang="zh-CN" dirty="0">
                          <a:latin typeface="楷体" panose="02010609060101010101" pitchFamily="49" charset="-122"/>
                          <a:ea typeface="楷体" panose="02010609060101010101" pitchFamily="49" charset="-122"/>
                        </a:rPr>
                        <a:t>&amp;</a:t>
                      </a:r>
                      <a:r>
                        <a:rPr lang="zh-CN" altLang="en-US" dirty="0">
                          <a:latin typeface="楷体" panose="02010609060101010101" pitchFamily="49" charset="-122"/>
                          <a:ea typeface="楷体" panose="02010609060101010101" pitchFamily="49" charset="-122"/>
                        </a:rPr>
                        <a:t>前后端结合</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数据集标注</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模型训练</a:t>
                      </a:r>
                      <a:r>
                        <a:rPr lang="en-US" altLang="zh-CN" dirty="0">
                          <a:latin typeface="楷体" panose="02010609060101010101" pitchFamily="49" charset="-122"/>
                          <a:ea typeface="楷体" panose="02010609060101010101" pitchFamily="49" charset="-122"/>
                        </a:rPr>
                        <a:t>&amp;</a:t>
                      </a:r>
                      <a:r>
                        <a:rPr lang="zh-CN" altLang="en-US" dirty="0">
                          <a:latin typeface="楷体" panose="02010609060101010101" pitchFamily="49" charset="-122"/>
                          <a:ea typeface="楷体" panose="02010609060101010101" pitchFamily="49" charset="-122"/>
                        </a:rPr>
                        <a:t>对比</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深度学习环境配置</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Yolov5</a:t>
                      </a:r>
                      <a:r>
                        <a:rPr lang="zh-CN" altLang="en-US" dirty="0">
                          <a:latin typeface="楷体" panose="02010609060101010101" pitchFamily="49" charset="-122"/>
                          <a:ea typeface="楷体" panose="02010609060101010101" pitchFamily="49" charset="-122"/>
                        </a:rPr>
                        <a:t>开源项目本地部署</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文档撰写</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制作</a:t>
                      </a:r>
                    </a:p>
                  </a:txBody>
                  <a:tcPr/>
                </a:tc>
                <a:tc>
                  <a:txBody>
                    <a:bodyPr/>
                    <a:lstStyle/>
                    <a:p>
                      <a:pPr algn="ctr"/>
                      <a:r>
                        <a:rPr lang="en-US" altLang="zh-CN" dirty="0">
                          <a:latin typeface="楷体" panose="02010609060101010101" pitchFamily="49" charset="-122"/>
                          <a:ea typeface="楷体" panose="02010609060101010101" pitchFamily="49" charset="-122"/>
                        </a:rPr>
                        <a:t>60%</a:t>
                      </a:r>
                      <a:endParaRPr lang="zh-CN" altLang="en-US" dirty="0">
                        <a:latin typeface="楷体" panose="02010609060101010101" pitchFamily="49" charset="-122"/>
                        <a:ea typeface="楷体" panose="02010609060101010101" pitchFamily="49" charset="-122"/>
                      </a:endParaRPr>
                    </a:p>
                  </a:txBody>
                  <a:tcPr/>
                </a:tc>
                <a:extLst>
                  <a:ext uri="{0D108BD9-81ED-4DB2-BD59-A6C34878D82A}">
                    <a16:rowId xmlns:a16="http://schemas.microsoft.com/office/drawing/2014/main" val="1128831454"/>
                  </a:ext>
                </a:extLst>
              </a:tr>
              <a:tr h="370840">
                <a:tc>
                  <a:txBody>
                    <a:bodyPr/>
                    <a:lstStyle/>
                    <a:p>
                      <a:r>
                        <a:rPr lang="zh-CN" altLang="en-US" dirty="0">
                          <a:latin typeface="楷体" panose="02010609060101010101" pitchFamily="49" charset="-122"/>
                          <a:ea typeface="楷体" panose="02010609060101010101" pitchFamily="49" charset="-122"/>
                        </a:rPr>
                        <a:t>王浩</a:t>
                      </a:r>
                    </a:p>
                  </a:txBody>
                  <a:tcPr/>
                </a:tc>
                <a:tc>
                  <a:txBody>
                    <a:bodyPr/>
                    <a:lstStyle/>
                    <a:p>
                      <a:r>
                        <a:rPr lang="zh-CN" altLang="en-US" dirty="0">
                          <a:latin typeface="楷体" panose="02010609060101010101" pitchFamily="49" charset="-122"/>
                          <a:ea typeface="楷体" panose="02010609060101010101" pitchFamily="49" charset="-122"/>
                        </a:rPr>
                        <a:t>文档撰写</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PPT</a:t>
                      </a:r>
                      <a:r>
                        <a:rPr lang="zh-CN" altLang="en-US" dirty="0">
                          <a:latin typeface="楷体" panose="02010609060101010101" pitchFamily="49" charset="-122"/>
                          <a:ea typeface="楷体" panose="02010609060101010101" pitchFamily="49" charset="-122"/>
                        </a:rPr>
                        <a:t>制作</a:t>
                      </a:r>
                    </a:p>
                    <a:p>
                      <a:r>
                        <a:rPr lang="zh-CN" altLang="en-US" dirty="0">
                          <a:latin typeface="楷体" panose="02010609060101010101" pitchFamily="49" charset="-122"/>
                          <a:ea typeface="楷体" panose="02010609060101010101" pitchFamily="49" charset="-122"/>
                        </a:rPr>
                        <a:t>深度学习环境配置</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设计</a:t>
                      </a:r>
                    </a:p>
                  </a:txBody>
                  <a:tcPr/>
                </a:tc>
                <a:tc>
                  <a:txBody>
                    <a:bodyPr/>
                    <a:lstStyle/>
                    <a:p>
                      <a:pPr algn="ctr"/>
                      <a:r>
                        <a:rPr lang="en-US" altLang="zh-CN" dirty="0">
                          <a:latin typeface="楷体" panose="02010609060101010101" pitchFamily="49" charset="-122"/>
                          <a:ea typeface="楷体" panose="02010609060101010101" pitchFamily="49" charset="-122"/>
                        </a:rPr>
                        <a:t>20%</a:t>
                      </a:r>
                      <a:endParaRPr lang="zh-CN" altLang="en-US" dirty="0">
                        <a:latin typeface="楷体" panose="02010609060101010101" pitchFamily="49" charset="-122"/>
                        <a:ea typeface="楷体" panose="02010609060101010101" pitchFamily="49" charset="-122"/>
                      </a:endParaRPr>
                    </a:p>
                  </a:txBody>
                  <a:tcPr/>
                </a:tc>
                <a:extLst>
                  <a:ext uri="{0D108BD9-81ED-4DB2-BD59-A6C34878D82A}">
                    <a16:rowId xmlns:a16="http://schemas.microsoft.com/office/drawing/2014/main" val="3432913045"/>
                  </a:ext>
                </a:extLst>
              </a:tr>
              <a:tr h="370840">
                <a:tc>
                  <a:txBody>
                    <a:bodyPr/>
                    <a:lstStyle/>
                    <a:p>
                      <a:r>
                        <a:rPr lang="zh-CN" altLang="en-US" dirty="0">
                          <a:latin typeface="楷体" panose="02010609060101010101" pitchFamily="49" charset="-122"/>
                          <a:ea typeface="楷体" panose="02010609060101010101" pitchFamily="49" charset="-122"/>
                        </a:rPr>
                        <a:t>夏培新</a:t>
                      </a:r>
                    </a:p>
                  </a:txBody>
                  <a:tcPr/>
                </a:tc>
                <a:tc>
                  <a:txBody>
                    <a:bodyPr/>
                    <a:lstStyle/>
                    <a:p>
                      <a:r>
                        <a:rPr lang="zh-CN" altLang="en-US" dirty="0">
                          <a:latin typeface="楷体" panose="02010609060101010101" pitchFamily="49" charset="-122"/>
                          <a:ea typeface="楷体" panose="02010609060101010101" pitchFamily="49" charset="-122"/>
                        </a:rPr>
                        <a:t>数据集获取</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文档撰写</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设计</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答辩汇报</a:t>
                      </a:r>
                    </a:p>
                  </a:txBody>
                  <a:tcPr/>
                </a:tc>
                <a:tc>
                  <a:txBody>
                    <a:bodyPr/>
                    <a:lstStyle/>
                    <a:p>
                      <a:pPr algn="ctr"/>
                      <a:r>
                        <a:rPr lang="en-US" altLang="zh-CN" dirty="0">
                          <a:latin typeface="楷体" panose="02010609060101010101" pitchFamily="49" charset="-122"/>
                          <a:ea typeface="楷体" panose="02010609060101010101" pitchFamily="49" charset="-122"/>
                        </a:rPr>
                        <a:t>20%</a:t>
                      </a:r>
                      <a:endParaRPr lang="zh-CN" altLang="en-US" dirty="0">
                        <a:latin typeface="楷体" panose="02010609060101010101" pitchFamily="49" charset="-122"/>
                        <a:ea typeface="楷体" panose="02010609060101010101" pitchFamily="49" charset="-122"/>
                      </a:endParaRPr>
                    </a:p>
                  </a:txBody>
                  <a:tcPr/>
                </a:tc>
                <a:extLst>
                  <a:ext uri="{0D108BD9-81ED-4DB2-BD59-A6C34878D82A}">
                    <a16:rowId xmlns:a16="http://schemas.microsoft.com/office/drawing/2014/main" val="2204260543"/>
                  </a:ext>
                </a:extLst>
              </a:tr>
            </a:tbl>
          </a:graphicData>
        </a:graphic>
      </p:graphicFrame>
    </p:spTree>
    <p:extLst>
      <p:ext uri="{BB962C8B-B14F-4D97-AF65-F5344CB8AC3E}">
        <p14:creationId xmlns:p14="http://schemas.microsoft.com/office/powerpoint/2010/main" val="3905800023"/>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BC80551E-FF88-C070-2873-01A0321C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7718" y="62366"/>
            <a:ext cx="858731" cy="1164814"/>
          </a:xfrm>
          <a:prstGeom prst="rect">
            <a:avLst/>
          </a:prstGeom>
        </p:spPr>
      </p:pic>
      <p:sp>
        <p:nvSpPr>
          <p:cNvPr id="2" name="矩形 1">
            <a:extLst>
              <a:ext uri="{FF2B5EF4-FFF2-40B4-BE49-F238E27FC236}">
                <a16:creationId xmlns:a16="http://schemas.microsoft.com/office/drawing/2014/main" id="{4CE46642-03BB-675E-BB48-FED8519757AA}"/>
              </a:ext>
            </a:extLst>
          </p:cNvPr>
          <p:cNvSpPr/>
          <p:nvPr/>
        </p:nvSpPr>
        <p:spPr>
          <a:xfrm>
            <a:off x="453676" y="1318065"/>
            <a:ext cx="3647152"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尚巍手书W" panose="02010600030101010101" charset="-122"/>
                <a:ea typeface="汉仪尚巍手书W" panose="02010600030101010101" charset="-122"/>
              </a:rPr>
              <a:t>不足与收获</a:t>
            </a:r>
          </a:p>
        </p:txBody>
      </p:sp>
      <p:sp>
        <p:nvSpPr>
          <p:cNvPr id="5" name="文本框 4">
            <a:extLst>
              <a:ext uri="{FF2B5EF4-FFF2-40B4-BE49-F238E27FC236}">
                <a16:creationId xmlns:a16="http://schemas.microsoft.com/office/drawing/2014/main" id="{0856B217-613A-5E2B-9B99-05F2F5547E1D}"/>
              </a:ext>
            </a:extLst>
          </p:cNvPr>
          <p:cNvSpPr txBox="1"/>
          <p:nvPr/>
        </p:nvSpPr>
        <p:spPr>
          <a:xfrm>
            <a:off x="624381" y="2241395"/>
            <a:ext cx="5104849" cy="4555093"/>
          </a:xfrm>
          <a:prstGeom prst="rect">
            <a:avLst/>
          </a:prstGeom>
          <a:noFill/>
        </p:spPr>
        <p:txBody>
          <a:bodyPr wrap="square" rtlCol="0">
            <a:spAutoFit/>
          </a:bodyPr>
          <a:lstStyle/>
          <a:p>
            <a:r>
              <a:rPr lang="zh-CN" altLang="en-US" sz="2000" b="1" dirty="0">
                <a:solidFill>
                  <a:schemeClr val="accent2">
                    <a:lumMod val="75000"/>
                  </a:schemeClr>
                </a:solidFill>
                <a:latin typeface="方正粗黑宋简体" panose="02000000000000000000" pitchFamily="2" charset="-122"/>
                <a:ea typeface="方正粗黑宋简体" panose="02000000000000000000" pitchFamily="2" charset="-122"/>
              </a:rPr>
              <a:t>不足：</a:t>
            </a:r>
            <a:endParaRPr lang="en-US" altLang="zh-CN" sz="2000" b="1" dirty="0">
              <a:solidFill>
                <a:schemeClr val="accent2">
                  <a:lumMod val="75000"/>
                </a:schemeClr>
              </a:solidFill>
              <a:latin typeface="方正粗黑宋简体" panose="02000000000000000000" pitchFamily="2" charset="-122"/>
              <a:ea typeface="方正粗黑宋简体" panose="02000000000000000000" pitchFamily="2"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由于对</a:t>
            </a:r>
            <a:r>
              <a:rPr lang="en-US" altLang="zh-CN" dirty="0">
                <a:latin typeface="楷体" panose="02010609060101010101" pitchFamily="49" charset="-122"/>
                <a:ea typeface="楷体" panose="02010609060101010101" pitchFamily="49" charset="-122"/>
              </a:rPr>
              <a:t>yolo</a:t>
            </a:r>
            <a:r>
              <a:rPr lang="zh-CN" altLang="en-US" dirty="0">
                <a:latin typeface="楷体" panose="02010609060101010101" pitchFamily="49" charset="-122"/>
                <a:ea typeface="楷体" panose="02010609060101010101" pitchFamily="49" charset="-122"/>
              </a:rPr>
              <a:t>算法和网络结构理解的不彻底，导致难以在原有的基础上做出创新型的修改</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由于前期对</a:t>
            </a:r>
            <a:r>
              <a:rPr lang="en-US" altLang="zh-CN" dirty="0">
                <a:latin typeface="楷体" panose="02010609060101010101" pitchFamily="49" charset="-122"/>
                <a:ea typeface="楷体" panose="02010609060101010101" pitchFamily="49" charset="-122"/>
              </a:rPr>
              <a:t>Pyqt5</a:t>
            </a:r>
            <a:r>
              <a:rPr lang="zh-CN" altLang="en-US" dirty="0">
                <a:latin typeface="楷体" panose="02010609060101010101" pitchFamily="49" charset="-122"/>
                <a:ea typeface="楷体" panose="02010609060101010101" pitchFamily="49" charset="-122"/>
              </a:rPr>
              <a:t>运用的不熟练导致前端界面进行了多次重构（主要体现为多线程关系没有处理好）</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由于前期盲目对</a:t>
            </a:r>
            <a:r>
              <a:rPr lang="en-US" altLang="zh-CN" dirty="0">
                <a:latin typeface="楷体" panose="02010609060101010101" pitchFamily="49" charset="-122"/>
                <a:ea typeface="楷体" panose="02010609060101010101" pitchFamily="49" charset="-122"/>
              </a:rPr>
              <a:t>yolo</a:t>
            </a:r>
            <a:r>
              <a:rPr lang="zh-CN" altLang="en-US" dirty="0">
                <a:latin typeface="楷体" panose="02010609060101010101" pitchFamily="49" charset="-122"/>
                <a:ea typeface="楷体" panose="02010609060101010101" pitchFamily="49" charset="-122"/>
              </a:rPr>
              <a:t>模型进行本地部署，导致没有很好的解放计算机性能，使用</a:t>
            </a:r>
            <a:r>
              <a:rPr lang="en-US" altLang="zh-CN" dirty="0">
                <a:latin typeface="楷体" panose="02010609060101010101" pitchFamily="49" charset="-122"/>
                <a:ea typeface="楷体" panose="02010609060101010101" pitchFamily="49" charset="-122"/>
              </a:rPr>
              <a:t>CPU</a:t>
            </a:r>
            <a:r>
              <a:rPr lang="zh-CN" altLang="en-US" dirty="0">
                <a:latin typeface="楷体" panose="02010609060101010101" pitchFamily="49" charset="-122"/>
                <a:ea typeface="楷体" panose="02010609060101010101" pitchFamily="49" charset="-122"/>
              </a:rPr>
              <a:t>而不是显卡进行训练，进而导致环境重构（由</a:t>
            </a:r>
            <a:r>
              <a:rPr lang="en-US" altLang="zh-CN" dirty="0">
                <a:latin typeface="楷体" panose="02010609060101010101" pitchFamily="49" charset="-122"/>
                <a:ea typeface="楷体" panose="02010609060101010101" pitchFamily="49" charset="-122"/>
              </a:rPr>
              <a:t>py3.11</a:t>
            </a:r>
            <a:r>
              <a:rPr lang="zh-CN" altLang="en-US" dirty="0">
                <a:latin typeface="楷体" panose="02010609060101010101" pitchFamily="49" charset="-122"/>
                <a:ea typeface="楷体" panose="02010609060101010101" pitchFamily="49" charset="-122"/>
              </a:rPr>
              <a:t>更换为</a:t>
            </a:r>
            <a:r>
              <a:rPr lang="en-US" altLang="zh-CN" dirty="0">
                <a:latin typeface="楷体" panose="02010609060101010101" pitchFamily="49" charset="-122"/>
                <a:ea typeface="楷体" panose="02010609060101010101" pitchFamily="49" charset="-122"/>
              </a:rPr>
              <a:t>py3.10</a:t>
            </a:r>
            <a:r>
              <a:rPr lang="zh-CN" altLang="en-US" dirty="0">
                <a:latin typeface="楷体" panose="02010609060101010101" pitchFamily="49" charset="-122"/>
                <a:ea typeface="楷体" panose="02010609060101010101" pitchFamily="49" charset="-122"/>
              </a:rPr>
              <a:t>，下载</a:t>
            </a:r>
            <a:r>
              <a:rPr lang="en-US" altLang="zh-CN" dirty="0">
                <a:latin typeface="楷体" panose="02010609060101010101" pitchFamily="49" charset="-122"/>
                <a:ea typeface="楷体" panose="02010609060101010101" pitchFamily="49" charset="-122"/>
              </a:rPr>
              <a:t>CUDA</a:t>
            </a:r>
            <a:r>
              <a:rPr lang="zh-CN" altLang="en-US" dirty="0">
                <a:latin typeface="楷体" panose="02010609060101010101" pitchFamily="49" charset="-122"/>
                <a:ea typeface="楷体" panose="02010609060101010101" pitchFamily="49" charset="-122"/>
              </a:rPr>
              <a:t>等）</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由于前期对数据集格式认知不足出现了标签和数据不匹配以及数据集格式不被</a:t>
            </a:r>
            <a:r>
              <a:rPr lang="en-US" altLang="zh-CN" dirty="0">
                <a:latin typeface="楷体" panose="02010609060101010101" pitchFamily="49" charset="-122"/>
                <a:ea typeface="楷体" panose="02010609060101010101" pitchFamily="49" charset="-122"/>
              </a:rPr>
              <a:t>yolo</a:t>
            </a:r>
            <a:r>
              <a:rPr lang="zh-CN" altLang="en-US" dirty="0">
                <a:latin typeface="楷体" panose="02010609060101010101" pitchFamily="49" charset="-122"/>
                <a:ea typeface="楷体" panose="02010609060101010101" pitchFamily="49" charset="-122"/>
              </a:rPr>
              <a:t>接受的情况</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可能是由于设备不支持，不能使用</a:t>
            </a:r>
            <a:r>
              <a:rPr lang="en-US" altLang="zh-CN" dirty="0">
                <a:latin typeface="楷体" panose="02010609060101010101" pitchFamily="49" charset="-122"/>
                <a:ea typeface="楷体" panose="02010609060101010101" pitchFamily="49" charset="-122"/>
              </a:rPr>
              <a:t>yolov5l.pt</a:t>
            </a:r>
            <a:r>
              <a:rPr lang="zh-CN" altLang="en-US" dirty="0">
                <a:latin typeface="楷体" panose="02010609060101010101" pitchFamily="49" charset="-122"/>
                <a:ea typeface="楷体" panose="02010609060101010101" pitchFamily="49" charset="-122"/>
              </a:rPr>
              <a:t>进行训练，需要进一步优化以提高模型精度</a:t>
            </a:r>
            <a:endParaRPr lang="en-US" altLang="zh-CN" dirty="0">
              <a:latin typeface="楷体" panose="02010609060101010101" pitchFamily="49" charset="-122"/>
              <a:ea typeface="楷体" panose="02010609060101010101" pitchFamily="49" charset="-122"/>
            </a:endParaRPr>
          </a:p>
          <a:p>
            <a:endParaRPr lang="zh-CN" altLang="en-US" dirty="0"/>
          </a:p>
        </p:txBody>
      </p:sp>
      <p:sp>
        <p:nvSpPr>
          <p:cNvPr id="6" name="文本框 5">
            <a:extLst>
              <a:ext uri="{FF2B5EF4-FFF2-40B4-BE49-F238E27FC236}">
                <a16:creationId xmlns:a16="http://schemas.microsoft.com/office/drawing/2014/main" id="{9C55F848-97D0-B2B1-6895-27AE79E68EE6}"/>
              </a:ext>
            </a:extLst>
          </p:cNvPr>
          <p:cNvSpPr txBox="1"/>
          <p:nvPr/>
        </p:nvSpPr>
        <p:spPr>
          <a:xfrm>
            <a:off x="6574282" y="2480599"/>
            <a:ext cx="5104849" cy="1508105"/>
          </a:xfrm>
          <a:prstGeom prst="rect">
            <a:avLst/>
          </a:prstGeom>
          <a:noFill/>
        </p:spPr>
        <p:txBody>
          <a:bodyPr wrap="square" rtlCol="0">
            <a:spAutoFit/>
          </a:bodyPr>
          <a:lstStyle/>
          <a:p>
            <a:r>
              <a:rPr lang="zh-CN" altLang="en-US" sz="2000" b="1" dirty="0">
                <a:solidFill>
                  <a:schemeClr val="accent2">
                    <a:lumMod val="75000"/>
                  </a:schemeClr>
                </a:solidFill>
                <a:latin typeface="方正粗黑宋简体" panose="02000000000000000000" pitchFamily="2" charset="-122"/>
                <a:ea typeface="方正粗黑宋简体" panose="02000000000000000000" pitchFamily="2" charset="-122"/>
              </a:rPr>
              <a:t>收获：</a:t>
            </a:r>
            <a:endParaRPr lang="en-US" altLang="zh-CN" sz="2000" b="1" dirty="0">
              <a:solidFill>
                <a:schemeClr val="accent2">
                  <a:lumMod val="75000"/>
                </a:schemeClr>
              </a:solidFill>
              <a:latin typeface="方正粗黑宋简体" panose="02000000000000000000" pitchFamily="2" charset="-122"/>
              <a:ea typeface="方正粗黑宋简体" panose="02000000000000000000" pitchFamily="2"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在原有的卷积神经网络知识基础上又学会了应用</a:t>
            </a:r>
            <a:r>
              <a:rPr lang="en-US" altLang="zh-CN" dirty="0">
                <a:latin typeface="楷体" panose="02010609060101010101" pitchFamily="49" charset="-122"/>
                <a:ea typeface="楷体" panose="02010609060101010101" pitchFamily="49" charset="-122"/>
              </a:rPr>
              <a:t>yolo</a:t>
            </a:r>
            <a:r>
              <a:rPr lang="zh-CN" altLang="en-US" dirty="0">
                <a:latin typeface="楷体" panose="02010609060101010101" pitchFamily="49" charset="-122"/>
                <a:ea typeface="楷体" panose="02010609060101010101" pitchFamily="49" charset="-122"/>
              </a:rPr>
              <a:t>目标检测算法</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dirty="0">
                <a:latin typeface="楷体" panose="02010609060101010101" pitchFamily="49" charset="-122"/>
                <a:ea typeface="楷体" panose="02010609060101010101" pitchFamily="49" charset="-122"/>
              </a:rPr>
              <a:t>Anaconda</a:t>
            </a:r>
            <a:r>
              <a:rPr lang="zh-CN" altLang="en-US" dirty="0">
                <a:latin typeface="楷体" panose="02010609060101010101" pitchFamily="49" charset="-122"/>
                <a:ea typeface="楷体" panose="02010609060101010101" pitchFamily="49" charset="-122"/>
              </a:rPr>
              <a:t>是一个非常好的</a:t>
            </a:r>
            <a:r>
              <a:rPr lang="en-US" altLang="zh-CN" dirty="0">
                <a:latin typeface="楷体" panose="02010609060101010101" pitchFamily="49" charset="-122"/>
                <a:ea typeface="楷体" panose="02010609060101010101" pitchFamily="49" charset="-122"/>
              </a:rPr>
              <a:t>Package</a:t>
            </a:r>
            <a:r>
              <a:rPr lang="zh-CN" altLang="en-US" dirty="0">
                <a:latin typeface="楷体" panose="02010609060101010101" pitchFamily="49" charset="-122"/>
                <a:ea typeface="楷体" panose="02010609060101010101" pitchFamily="49" charset="-122"/>
              </a:rPr>
              <a:t>管理工具</a:t>
            </a:r>
            <a:endParaRPr lang="en-US" altLang="zh-CN"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en-US" altLang="zh-CN" dirty="0"/>
              <a:t>……</a:t>
            </a:r>
            <a:endParaRPr lang="zh-CN" altLang="en-US" dirty="0"/>
          </a:p>
        </p:txBody>
      </p:sp>
    </p:spTree>
    <p:extLst>
      <p:ext uri="{BB962C8B-B14F-4D97-AF65-F5344CB8AC3E}">
        <p14:creationId xmlns:p14="http://schemas.microsoft.com/office/powerpoint/2010/main" val="3555058021"/>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635" y="635000"/>
            <a:ext cx="12192635" cy="55981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矩形 1"/>
          <p:cNvSpPr/>
          <p:nvPr>
            <p:custDataLst>
              <p:tags r:id="rId3"/>
            </p:custDataLst>
          </p:nvPr>
        </p:nvSpPr>
        <p:spPr>
          <a:xfrm>
            <a:off x="-47625" y="807085"/>
            <a:ext cx="12239625" cy="5255260"/>
          </a:xfrm>
          <a:prstGeom prst="rect">
            <a:avLst/>
          </a:prstGeom>
          <a:blipFill dpi="0" rotWithShape="1">
            <a:blip r:embed="rId8">
              <a:alphaModFix amt="80000"/>
            </a:blip>
            <a:srcRect/>
            <a:stretch>
              <a:fillRect/>
            </a:stretch>
          </a:blip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圆角矩形 6"/>
          <p:cNvSpPr/>
          <p:nvPr>
            <p:custDataLst>
              <p:tags r:id="rId4"/>
            </p:custDataLst>
          </p:nvPr>
        </p:nvSpPr>
        <p:spPr>
          <a:xfrm>
            <a:off x="5145405" y="4961890"/>
            <a:ext cx="1902460" cy="449580"/>
          </a:xfrm>
          <a:prstGeom prst="roundRect">
            <a:avLst>
              <a:gd name="adj" fmla="val 50000"/>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n>
                  <a:noFill/>
                </a:ln>
                <a:solidFill>
                  <a:schemeClr val="lt1"/>
                </a:solidFill>
                <a:latin typeface="方正粗黑宋简体" panose="02000000000000000000" pitchFamily="2" charset="-122"/>
                <a:ea typeface="方正粗黑宋简体" panose="02000000000000000000" pitchFamily="2" charset="-122"/>
                <a:sym typeface="+mn-ea"/>
              </a:rPr>
              <a:t>答辩人：夏培新</a:t>
            </a:r>
          </a:p>
        </p:txBody>
      </p:sp>
      <p:sp>
        <p:nvSpPr>
          <p:cNvPr id="48" name="文本框 47"/>
          <p:cNvSpPr txBox="1"/>
          <p:nvPr/>
        </p:nvSpPr>
        <p:spPr>
          <a:xfrm>
            <a:off x="356870" y="2287905"/>
            <a:ext cx="11476990" cy="2308324"/>
          </a:xfrm>
          <a:prstGeom prst="rect">
            <a:avLst/>
          </a:prstGeom>
          <a:noFill/>
          <a:effectLst/>
        </p:spPr>
        <p:txBody>
          <a:bodyPr wrap="square" rtlCol="0">
            <a:spAutoFit/>
          </a:bodyPr>
          <a:lstStyle/>
          <a:p>
            <a:pPr algn="ctr"/>
            <a:r>
              <a:rPr lang="zh-CN" altLang="en-US" sz="7200" dirty="0">
                <a:solidFill>
                  <a:schemeClr val="lt1"/>
                </a:solidFill>
                <a:effectLst>
                  <a:glow rad="101600">
                    <a:schemeClr val="accent2">
                      <a:alpha val="88000"/>
                    </a:schemeClr>
                  </a:glow>
                </a:effectLst>
                <a:latin typeface="汉仪尚巍手书W" panose="00020600040101010101" charset="-122"/>
                <a:ea typeface="汉仪尚巍手书W" panose="00020600040101010101" charset="-122"/>
                <a:cs typeface="Gisha" panose="020B0502040204020203" pitchFamily="34" charset="-79"/>
                <a:sym typeface="+mn-ea"/>
              </a:rPr>
              <a:t>感谢各位</a:t>
            </a:r>
            <a:endParaRPr lang="en-US" altLang="zh-CN" sz="7200" dirty="0">
              <a:solidFill>
                <a:schemeClr val="lt1"/>
              </a:solidFill>
              <a:effectLst>
                <a:glow rad="101600">
                  <a:schemeClr val="accent2">
                    <a:alpha val="88000"/>
                  </a:schemeClr>
                </a:glow>
              </a:effectLst>
              <a:latin typeface="汉仪尚巍手书W" panose="00020600040101010101" charset="-122"/>
              <a:ea typeface="汉仪尚巍手书W" panose="00020600040101010101" charset="-122"/>
              <a:cs typeface="Gisha" panose="020B0502040204020203" pitchFamily="34" charset="-79"/>
              <a:sym typeface="+mn-ea"/>
            </a:endParaRPr>
          </a:p>
          <a:p>
            <a:pPr algn="ctr"/>
            <a:r>
              <a:rPr lang="zh-CN" altLang="en-US" sz="7200" dirty="0">
                <a:solidFill>
                  <a:schemeClr val="lt1"/>
                </a:solidFill>
                <a:effectLst>
                  <a:glow rad="101600">
                    <a:schemeClr val="accent2">
                      <a:alpha val="88000"/>
                    </a:schemeClr>
                  </a:glow>
                </a:effectLst>
                <a:latin typeface="汉仪尚巍手书W" panose="00020600040101010101" charset="-122"/>
                <a:ea typeface="汉仪尚巍手书W" panose="00020600040101010101" charset="-122"/>
                <a:cs typeface="Gisha" panose="020B0502040204020203" pitchFamily="34" charset="-79"/>
                <a:sym typeface="+mn-ea"/>
              </a:rPr>
              <a:t>评委老师的聆听</a:t>
            </a:r>
            <a:endParaRPr lang="zh-CN" altLang="zh-CN" sz="8800" dirty="0">
              <a:solidFill>
                <a:schemeClr val="lt1"/>
              </a:solidFill>
              <a:effectLst>
                <a:glow rad="101600">
                  <a:schemeClr val="bg1">
                    <a:alpha val="50000"/>
                  </a:schemeClr>
                </a:glow>
              </a:effectLst>
              <a:latin typeface="汉仪尚巍手书W" panose="00020600040101010101" charset="-122"/>
              <a:ea typeface="汉仪尚巍手书W" panose="00020600040101010101" charset="-122"/>
              <a:cs typeface="Gisha" panose="020B0502040204020203" pitchFamily="34" charset="-79"/>
              <a:sym typeface="+mn-ea"/>
            </a:endParaRPr>
          </a:p>
        </p:txBody>
      </p:sp>
      <p:sp>
        <p:nvSpPr>
          <p:cNvPr id="11" name="矩形 10"/>
          <p:cNvSpPr/>
          <p:nvPr>
            <p:custDataLst>
              <p:tags r:id="rId5"/>
            </p:custDataLst>
          </p:nvPr>
        </p:nvSpPr>
        <p:spPr>
          <a:xfrm>
            <a:off x="-635" y="6061710"/>
            <a:ext cx="12192635" cy="1714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5" name="图片 4"/>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3977640" y="968375"/>
            <a:ext cx="4006215" cy="1198880"/>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 name="直接连接符 1">
            <a:extLst>
              <a:ext uri="{FF2B5EF4-FFF2-40B4-BE49-F238E27FC236}">
                <a16:creationId xmlns:a16="http://schemas.microsoft.com/office/drawing/2014/main" id="{4C12134A-F7FC-324C-2B49-7094E1923B11}"/>
              </a:ext>
            </a:extLst>
          </p:cNvPr>
          <p:cNvCxnSpPr>
            <a:cxnSpLocks/>
          </p:cNvCxnSpPr>
          <p:nvPr/>
        </p:nvCxnSpPr>
        <p:spPr>
          <a:xfrm flipV="1">
            <a:off x="5689519" y="1210925"/>
            <a:ext cx="0" cy="53659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E5F70F5B-1110-76ED-D317-C31643FFE6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7365" y="81558"/>
            <a:ext cx="892598" cy="1210752"/>
          </a:xfrm>
          <a:prstGeom prst="rect">
            <a:avLst/>
          </a:prstGeom>
        </p:spPr>
      </p:pic>
      <p:sp>
        <p:nvSpPr>
          <p:cNvPr id="10" name="文本框 9">
            <a:extLst>
              <a:ext uri="{FF2B5EF4-FFF2-40B4-BE49-F238E27FC236}">
                <a16:creationId xmlns:a16="http://schemas.microsoft.com/office/drawing/2014/main" id="{DFFF5C2A-B15C-9DAD-F008-80D170053562}"/>
              </a:ext>
            </a:extLst>
          </p:cNvPr>
          <p:cNvSpPr txBox="1"/>
          <p:nvPr/>
        </p:nvSpPr>
        <p:spPr>
          <a:xfrm>
            <a:off x="73069" y="1210925"/>
            <a:ext cx="5361679" cy="627992"/>
          </a:xfrm>
          <a:prstGeom prst="rect">
            <a:avLst/>
          </a:prstGeom>
          <a:noFill/>
        </p:spPr>
        <p:txBody>
          <a:bodyPr wrap="square">
            <a:spAutoFit/>
          </a:bodyPr>
          <a:lstStyle/>
          <a:p>
            <a:pPr algn="ctr">
              <a:lnSpc>
                <a:spcPct val="200000"/>
              </a:lnSpc>
            </a:pPr>
            <a:r>
              <a:rPr lang="zh-CN" altLang="en-US" sz="2000" b="1" dirty="0">
                <a:solidFill>
                  <a:schemeClr val="accent2">
                    <a:lumMod val="75000"/>
                  </a:schemeClr>
                </a:solidFill>
                <a:latin typeface="方正粗黑宋简体" panose="02000000000000000000" pitchFamily="2" charset="-122"/>
                <a:ea typeface="方正粗黑宋简体" panose="02000000000000000000" pitchFamily="2" charset="-122"/>
              </a:rPr>
              <a:t>基于</a:t>
            </a:r>
            <a:r>
              <a:rPr lang="en-US" altLang="zh-CN" sz="2000" b="1" dirty="0">
                <a:solidFill>
                  <a:schemeClr val="accent2">
                    <a:lumMod val="75000"/>
                  </a:schemeClr>
                </a:solidFill>
                <a:latin typeface="方正粗黑宋简体" panose="02000000000000000000" pitchFamily="2" charset="-122"/>
                <a:ea typeface="方正粗黑宋简体" panose="02000000000000000000" pitchFamily="2" charset="-122"/>
              </a:rPr>
              <a:t>yolov5</a:t>
            </a:r>
            <a:r>
              <a:rPr lang="zh-CN" altLang="en-US" sz="2000" b="1" dirty="0">
                <a:solidFill>
                  <a:schemeClr val="accent2">
                    <a:lumMod val="75000"/>
                  </a:schemeClr>
                </a:solidFill>
                <a:latin typeface="方正粗黑宋简体" panose="02000000000000000000" pitchFamily="2" charset="-122"/>
                <a:ea typeface="方正粗黑宋简体" panose="02000000000000000000" pitchFamily="2" charset="-122"/>
              </a:rPr>
              <a:t>目标检测算法的卡口船舶识别项目</a:t>
            </a:r>
            <a:endParaRPr lang="en-US" altLang="zh-CN" sz="2000" b="1" dirty="0">
              <a:solidFill>
                <a:schemeClr val="accent2">
                  <a:lumMod val="75000"/>
                </a:schemeClr>
              </a:solidFill>
              <a:latin typeface="方正粗黑宋简体" panose="02000000000000000000" pitchFamily="2" charset="-122"/>
              <a:ea typeface="方正粗黑宋简体" panose="02000000000000000000" pitchFamily="2" charset="-122"/>
            </a:endParaRPr>
          </a:p>
        </p:txBody>
      </p:sp>
      <p:sp>
        <p:nvSpPr>
          <p:cNvPr id="16" name="文本框 15">
            <a:extLst>
              <a:ext uri="{FF2B5EF4-FFF2-40B4-BE49-F238E27FC236}">
                <a16:creationId xmlns:a16="http://schemas.microsoft.com/office/drawing/2014/main" id="{B361C7A5-7B8D-B6BE-6138-1368EDBC17E1}"/>
              </a:ext>
            </a:extLst>
          </p:cNvPr>
          <p:cNvSpPr txBox="1"/>
          <p:nvPr/>
        </p:nvSpPr>
        <p:spPr>
          <a:xfrm>
            <a:off x="5868871" y="1210925"/>
            <a:ext cx="6096000" cy="5497787"/>
          </a:xfrm>
          <a:prstGeom prst="rect">
            <a:avLst/>
          </a:prstGeom>
          <a:noFill/>
        </p:spPr>
        <p:txBody>
          <a:bodyPr wrap="square">
            <a:spAutoFit/>
          </a:bodyPr>
          <a:lstStyle/>
          <a:p>
            <a:pPr algn="just">
              <a:lnSpc>
                <a:spcPct val="150000"/>
              </a:lnSpc>
            </a:pPr>
            <a:r>
              <a:rPr lang="zh-CN" altLang="zh-CN" sz="2000" b="1" kern="100" dirty="0">
                <a:solidFill>
                  <a:schemeClr val="accent2">
                    <a:lumMod val="75000"/>
                  </a:schemeClr>
                </a:solidFill>
                <a:effectLst/>
                <a:latin typeface="汉仪尚巍手书W" panose="02010600030101010101" charset="-122"/>
                <a:ea typeface="汉仪尚巍手书W" panose="02010600030101010101" charset="-122"/>
                <a:cs typeface="Times New Roman" panose="02020603050405020304" pitchFamily="18" charset="0"/>
              </a:rPr>
              <a:t>任务描述：</a:t>
            </a:r>
            <a:endParaRPr lang="zh-CN" altLang="zh-CN" sz="1600" kern="100" dirty="0">
              <a:solidFill>
                <a:schemeClr val="accent2">
                  <a:lumMod val="75000"/>
                </a:schemeClr>
              </a:solidFill>
              <a:effectLst/>
              <a:latin typeface="汉仪尚巍手书W" panose="02010600030101010101" charset="-122"/>
              <a:ea typeface="汉仪尚巍手书W" panose="02010600030101010101" charset="-122"/>
              <a:cs typeface="Times New Roman" panose="02020603050405020304" pitchFamily="18" charset="0"/>
            </a:endParaRPr>
          </a:p>
          <a:p>
            <a:pPr indent="266700" algn="just">
              <a:lnSpc>
                <a:spcPct val="150000"/>
              </a:lnSpc>
            </a:pPr>
            <a:r>
              <a:rPr lang="zh-CN" altLang="zh-CN" sz="1600" b="1" kern="100" dirty="0">
                <a:effectLst/>
                <a:latin typeface="华文中宋" panose="02010600040101010101" pitchFamily="2" charset="-122"/>
                <a:ea typeface="华文中宋" panose="02010600040101010101" pitchFamily="2" charset="-122"/>
                <a:cs typeface="Times New Roman" panose="02020603050405020304" pitchFamily="18" charset="0"/>
              </a:rPr>
              <a:t>基于可见光视频图像，识别船舶船名、船号身份信息</a:t>
            </a:r>
          </a:p>
          <a:p>
            <a:pPr algn="just">
              <a:lnSpc>
                <a:spcPct val="150000"/>
              </a:lnSpc>
            </a:pPr>
            <a:r>
              <a:rPr lang="zh-CN" altLang="zh-CN" sz="2000" b="1" kern="100" dirty="0">
                <a:solidFill>
                  <a:schemeClr val="accent2">
                    <a:lumMod val="75000"/>
                  </a:schemeClr>
                </a:solidFill>
                <a:effectLst/>
                <a:latin typeface="汉仪尚巍手书W" panose="02010600030101010101" charset="-122"/>
                <a:ea typeface="汉仪尚巍手书W" panose="02010600030101010101" charset="-122"/>
                <a:cs typeface="Times New Roman" panose="02020603050405020304" pitchFamily="18" charset="0"/>
              </a:rPr>
              <a:t>项目背景</a:t>
            </a:r>
            <a:r>
              <a:rPr lang="zh-CN" altLang="zh-CN" sz="2000" b="1" kern="100" dirty="0">
                <a:solidFill>
                  <a:schemeClr val="accent2">
                    <a:lumMod val="75000"/>
                  </a:schemeClr>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solidFill>
                <a:schemeClr val="accent2">
                  <a:lumMod val="75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zh-CN"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海事安全</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通过卡口船舶身份识别，可以对进出港口的船舶进行实时监控和管理，预防非法入境和走私等违法行为。</a:t>
            </a:r>
          </a:p>
          <a:p>
            <a:pPr marL="342900" lvl="0" indent="-342900" algn="just">
              <a:lnSpc>
                <a:spcPct val="150000"/>
              </a:lnSpc>
              <a:buFont typeface="+mj-lt"/>
              <a:buAutoNum type="arabicPeriod"/>
            </a:pPr>
            <a:r>
              <a:rPr lang="zh-CN" altLang="zh-CN"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港口效率</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自动化的船舶识别系统可以加快船舶的进出港流程，减少人工检查的时间和错误。</a:t>
            </a:r>
          </a:p>
          <a:p>
            <a:pPr marL="342900" lvl="0" indent="-342900" algn="just">
              <a:lnSpc>
                <a:spcPct val="150000"/>
              </a:lnSpc>
              <a:buFont typeface="+mj-lt"/>
              <a:buAutoNum type="arabicPeriod"/>
            </a:pPr>
            <a:r>
              <a:rPr lang="zh-CN" altLang="zh-CN"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环境监控</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船舶可能对海洋环境造成污染，有效的船舶身份识别有助于追踪和监控船舶的排放情况，确保遵守环境保护法规。</a:t>
            </a:r>
          </a:p>
          <a:p>
            <a:pPr marL="342900" lvl="0" indent="-342900" algn="just">
              <a:lnSpc>
                <a:spcPct val="150000"/>
              </a:lnSpc>
              <a:buFont typeface="+mj-lt"/>
              <a:buAutoNum type="arabicPeriod"/>
            </a:pPr>
            <a:r>
              <a:rPr lang="zh-CN" altLang="zh-CN"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应急响应</a:t>
            </a:r>
            <a:r>
              <a:rPr lang="zh-CN" altLang="zh-CN" sz="160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在海上事故发生时，快速准确地识别涉事船舶对于应急响应和救援行动至关重要。</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zh-CN"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数据收集与分析</a:t>
            </a:r>
            <a:r>
              <a:rPr lang="zh-CN" altLang="zh-CN" sz="1600" kern="100" dirty="0">
                <a:effectLst/>
                <a:latin typeface="方正粗黑宋简体" panose="02000000000000000000" pitchFamily="2" charset="-122"/>
                <a:ea typeface="方正粗黑宋简体" panose="02000000000000000000"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通过对卡口船舶的持续监控，可以收集大量有关船舶行为、流量和模式的数据。这些数据对于分析船舶交通趋势、优化航线和提高港口运营效率具有重要价值。</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06E11374-CC05-A550-7CC9-CBB7B5677608}"/>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8768" y="2540424"/>
            <a:ext cx="2160000" cy="2160000"/>
          </a:xfrm>
          <a:prstGeom prst="rect">
            <a:avLst/>
          </a:prstGeom>
          <a:ln w="31750">
            <a:solidFill>
              <a:srgbClr val="FFFF00"/>
            </a:solidFill>
          </a:ln>
        </p:spPr>
      </p:pic>
      <p:pic>
        <p:nvPicPr>
          <p:cNvPr id="28" name="图片 27">
            <a:extLst>
              <a:ext uri="{FF2B5EF4-FFF2-40B4-BE49-F238E27FC236}">
                <a16:creationId xmlns:a16="http://schemas.microsoft.com/office/drawing/2014/main" id="{A64EC4C3-8CB9-12D9-9FB8-8A634D92E1B4}"/>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32" y="2530029"/>
            <a:ext cx="2160000" cy="2160000"/>
          </a:xfrm>
          <a:prstGeom prst="rect">
            <a:avLst/>
          </a:prstGeom>
          <a:ln w="31750">
            <a:solidFill>
              <a:srgbClr val="FFFF00"/>
            </a:solidFill>
          </a:ln>
        </p:spPr>
      </p:pic>
      <p:pic>
        <p:nvPicPr>
          <p:cNvPr id="32" name="图片 31">
            <a:extLst>
              <a:ext uri="{FF2B5EF4-FFF2-40B4-BE49-F238E27FC236}">
                <a16:creationId xmlns:a16="http://schemas.microsoft.com/office/drawing/2014/main" id="{A1FE7130-93FE-5A17-27AF-5CB1D920DCA0}"/>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8768" y="4698000"/>
            <a:ext cx="2160000" cy="2160000"/>
          </a:xfrm>
          <a:prstGeom prst="rect">
            <a:avLst/>
          </a:prstGeom>
          <a:ln w="31750">
            <a:solidFill>
              <a:srgbClr val="FFFF00"/>
            </a:solidFill>
          </a:ln>
        </p:spPr>
      </p:pic>
      <p:pic>
        <p:nvPicPr>
          <p:cNvPr id="36" name="图片 35">
            <a:extLst>
              <a:ext uri="{FF2B5EF4-FFF2-40B4-BE49-F238E27FC236}">
                <a16:creationId xmlns:a16="http://schemas.microsoft.com/office/drawing/2014/main" id="{C817E7A1-24B5-90CC-0E20-FCF300712CB5}"/>
              </a:ext>
            </a:extLst>
          </p:cNvPr>
          <p:cNvPicPr preferRelativeResize="0">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032" y="4690029"/>
            <a:ext cx="2160000" cy="2160000"/>
          </a:xfrm>
          <a:prstGeom prst="rect">
            <a:avLst/>
          </a:prstGeom>
          <a:ln w="31750">
            <a:solidFill>
              <a:srgbClr val="FFFF00"/>
            </a:solidFill>
          </a:ln>
        </p:spPr>
      </p:pic>
      <p:sp>
        <p:nvSpPr>
          <p:cNvPr id="41" name="矩形: 圆角 40">
            <a:extLst>
              <a:ext uri="{FF2B5EF4-FFF2-40B4-BE49-F238E27FC236}">
                <a16:creationId xmlns:a16="http://schemas.microsoft.com/office/drawing/2014/main" id="{765AB1EB-CA3C-25F1-BE49-63C5FDFB86DB}"/>
              </a:ext>
            </a:extLst>
          </p:cNvPr>
          <p:cNvSpPr/>
          <p:nvPr/>
        </p:nvSpPr>
        <p:spPr>
          <a:xfrm>
            <a:off x="405354" y="4408460"/>
            <a:ext cx="1427356" cy="5631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FF00"/>
                </a:solidFill>
              </a:rPr>
              <a:t>Before</a:t>
            </a:r>
            <a:endParaRPr lang="zh-CN" altLang="en-US" sz="2400" b="1" dirty="0">
              <a:solidFill>
                <a:srgbClr val="FFFF00"/>
              </a:solidFill>
            </a:endParaRPr>
          </a:p>
        </p:txBody>
      </p:sp>
      <p:sp>
        <p:nvSpPr>
          <p:cNvPr id="43" name="矩形: 圆角 42">
            <a:extLst>
              <a:ext uri="{FF2B5EF4-FFF2-40B4-BE49-F238E27FC236}">
                <a16:creationId xmlns:a16="http://schemas.microsoft.com/office/drawing/2014/main" id="{B9D30C98-3189-EB07-F4DB-E74C04F68ECE}"/>
              </a:ext>
            </a:extLst>
          </p:cNvPr>
          <p:cNvSpPr/>
          <p:nvPr/>
        </p:nvSpPr>
        <p:spPr>
          <a:xfrm>
            <a:off x="3778781" y="4416431"/>
            <a:ext cx="1427356" cy="5631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FF00"/>
                </a:solidFill>
              </a:rPr>
              <a:t>After</a:t>
            </a:r>
            <a:endParaRPr lang="zh-CN" altLang="en-US" sz="2400" b="1" dirty="0">
              <a:solidFill>
                <a:srgbClr val="FFFF00"/>
              </a:solidFill>
            </a:endParaRPr>
          </a:p>
        </p:txBody>
      </p:sp>
      <p:sp>
        <p:nvSpPr>
          <p:cNvPr id="45" name="箭头: 右 44">
            <a:extLst>
              <a:ext uri="{FF2B5EF4-FFF2-40B4-BE49-F238E27FC236}">
                <a16:creationId xmlns:a16="http://schemas.microsoft.com/office/drawing/2014/main" id="{D9CF212A-713C-34D7-F293-C21072CB0F91}"/>
              </a:ext>
            </a:extLst>
          </p:cNvPr>
          <p:cNvSpPr/>
          <p:nvPr/>
        </p:nvSpPr>
        <p:spPr>
          <a:xfrm>
            <a:off x="2330583" y="4090651"/>
            <a:ext cx="923442" cy="317809"/>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箭头: 右 45">
            <a:extLst>
              <a:ext uri="{FF2B5EF4-FFF2-40B4-BE49-F238E27FC236}">
                <a16:creationId xmlns:a16="http://schemas.microsoft.com/office/drawing/2014/main" id="{F09763B7-425C-762D-C019-FD8705F1C43B}"/>
              </a:ext>
            </a:extLst>
          </p:cNvPr>
          <p:cNvSpPr/>
          <p:nvPr/>
        </p:nvSpPr>
        <p:spPr>
          <a:xfrm>
            <a:off x="2336100" y="4539094"/>
            <a:ext cx="923442" cy="317809"/>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20051443-9A14-0FFC-911A-861D9C709365}"/>
              </a:ext>
            </a:extLst>
          </p:cNvPr>
          <p:cNvSpPr/>
          <p:nvPr/>
        </p:nvSpPr>
        <p:spPr>
          <a:xfrm>
            <a:off x="2330686" y="4987537"/>
            <a:ext cx="923442" cy="317809"/>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9838380"/>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a:extLst>
              <a:ext uri="{FF2B5EF4-FFF2-40B4-BE49-F238E27FC236}">
                <a16:creationId xmlns:a16="http://schemas.microsoft.com/office/drawing/2014/main" id="{37997B54-AA78-D195-1D64-5BE8C2E5DF8D}"/>
              </a:ext>
            </a:extLst>
          </p:cNvPr>
          <p:cNvSpPr/>
          <p:nvPr/>
        </p:nvSpPr>
        <p:spPr>
          <a:xfrm>
            <a:off x="2302934" y="0"/>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62F7D5CF-2B5F-59E2-D05C-FBF8DBE4C014}"/>
              </a:ext>
            </a:extLst>
          </p:cNvPr>
          <p:cNvSpPr/>
          <p:nvPr/>
        </p:nvSpPr>
        <p:spPr>
          <a:xfrm>
            <a:off x="1622214" y="4026748"/>
            <a:ext cx="2004906" cy="2831253"/>
          </a:xfrm>
          <a:prstGeom prst="parallelogram">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2B4F834-F3B5-6C92-7F71-15AA500E0B1D}"/>
              </a:ext>
            </a:extLst>
          </p:cNvPr>
          <p:cNvSpPr/>
          <p:nvPr/>
        </p:nvSpPr>
        <p:spPr>
          <a:xfrm>
            <a:off x="3305387" y="2767280"/>
            <a:ext cx="3053721" cy="1323439"/>
          </a:xfrm>
          <a:prstGeom prst="rect">
            <a:avLst/>
          </a:prstGeom>
          <a:noFill/>
        </p:spPr>
        <p:txBody>
          <a:bodyPr wrap="none" lIns="91440" tIns="45720" rIns="91440" bIns="45720">
            <a:spAutoFit/>
          </a:bodyPr>
          <a:lstStyle/>
          <a:p>
            <a:pPr algn="ctr"/>
            <a:r>
              <a:rPr lang="en-US" altLang="zh-CN"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Part 2</a:t>
            </a:r>
            <a:endParaRPr lang="zh-CN" altLang="en-US" sz="8000" b="0" cap="none" spc="0" dirty="0">
              <a:ln w="0"/>
              <a:solidFill>
                <a:schemeClr val="accent2"/>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2852F8AC-6AA6-0DFB-2F42-5766F385A44F}"/>
              </a:ext>
            </a:extLst>
          </p:cNvPr>
          <p:cNvCxnSpPr>
            <a:cxnSpLocks/>
          </p:cNvCxnSpPr>
          <p:nvPr/>
        </p:nvCxnSpPr>
        <p:spPr>
          <a:xfrm flipH="1">
            <a:off x="2044460" y="0"/>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E9F1C62-EDDB-F914-7AF7-79F11BB2313D}"/>
              </a:ext>
            </a:extLst>
          </p:cNvPr>
          <p:cNvCxnSpPr>
            <a:cxnSpLocks/>
          </p:cNvCxnSpPr>
          <p:nvPr/>
        </p:nvCxnSpPr>
        <p:spPr>
          <a:xfrm flipH="1">
            <a:off x="3506708" y="4026748"/>
            <a:ext cx="539567" cy="2831252"/>
          </a:xfrm>
          <a:prstGeom prst="line">
            <a:avLst/>
          </a:prstGeom>
          <a:ln w="104775">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C8C44F-04F1-85D9-5892-A6553465A25E}"/>
              </a:ext>
            </a:extLst>
          </p:cNvPr>
          <p:cNvSpPr/>
          <p:nvPr/>
        </p:nvSpPr>
        <p:spPr>
          <a:xfrm>
            <a:off x="7068593" y="3075056"/>
            <a:ext cx="3262433" cy="707886"/>
          </a:xfrm>
          <a:prstGeom prst="rect">
            <a:avLst/>
          </a:prstGeom>
          <a:noFill/>
        </p:spPr>
        <p:txBody>
          <a:bodyPr wrap="none" lIns="91440" tIns="45720" rIns="91440" bIns="45720">
            <a:spAutoFit/>
          </a:bodyPr>
          <a:lstStyle/>
          <a:p>
            <a:pPr algn="ctr"/>
            <a:r>
              <a:rPr lang="zh-CN" altLang="en-US" sz="4000" b="0" cap="none" spc="0" dirty="0">
                <a:ln w="0"/>
                <a:solidFill>
                  <a:schemeClr val="tx1"/>
                </a:solidFill>
                <a:effectLst>
                  <a:outerShdw blurRad="38100" dist="19050" dir="2700000" algn="tl" rotWithShape="0">
                    <a:schemeClr val="dk1">
                      <a:alpha val="40000"/>
                    </a:schemeClr>
                  </a:outerShdw>
                </a:effectLst>
                <a:latin typeface="汉仪大黑简" panose="02010600030101010101" charset="-122"/>
                <a:ea typeface="汉仪大黑简" panose="02010600030101010101" charset="-122"/>
              </a:rPr>
              <a:t>层次结构设计</a:t>
            </a:r>
          </a:p>
        </p:txBody>
      </p:sp>
      <p:cxnSp>
        <p:nvCxnSpPr>
          <p:cNvPr id="16" name="直接连接符 15">
            <a:extLst>
              <a:ext uri="{FF2B5EF4-FFF2-40B4-BE49-F238E27FC236}">
                <a16:creationId xmlns:a16="http://schemas.microsoft.com/office/drawing/2014/main" id="{E5C462D0-A2DC-929E-5FB8-A77B0609C084}"/>
              </a:ext>
            </a:extLst>
          </p:cNvPr>
          <p:cNvCxnSpPr>
            <a:cxnSpLocks/>
          </p:cNvCxnSpPr>
          <p:nvPr/>
        </p:nvCxnSpPr>
        <p:spPr>
          <a:xfrm>
            <a:off x="7118350" y="3925229"/>
            <a:ext cx="32076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80114E41-22B5-04EA-2F16-5DAEA5415E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345" y="424295"/>
            <a:ext cx="1091615" cy="1480705"/>
          </a:xfrm>
          <a:prstGeom prst="rect">
            <a:avLst/>
          </a:prstGeom>
        </p:spPr>
      </p:pic>
    </p:spTree>
    <p:extLst>
      <p:ext uri="{BB962C8B-B14F-4D97-AF65-F5344CB8AC3E}">
        <p14:creationId xmlns:p14="http://schemas.microsoft.com/office/powerpoint/2010/main" val="1210131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387548"/>
            <a:ext cx="880745" cy="1194674"/>
          </a:xfrm>
          <a:prstGeom prst="rect">
            <a:avLst/>
          </a:prstGeom>
        </p:spPr>
      </p:pic>
      <p:pic>
        <p:nvPicPr>
          <p:cNvPr id="10" name="图片 9">
            <a:extLst>
              <a:ext uri="{FF2B5EF4-FFF2-40B4-BE49-F238E27FC236}">
                <a16:creationId xmlns:a16="http://schemas.microsoft.com/office/drawing/2014/main" id="{5CE43D86-CD54-959C-E3BD-CE5737B695C3}"/>
              </a:ext>
            </a:extLst>
          </p:cNvPr>
          <p:cNvPicPr>
            <a:picLocks noChangeAspect="1"/>
          </p:cNvPicPr>
          <p:nvPr/>
        </p:nvPicPr>
        <p:blipFill>
          <a:blip r:embed="rId4"/>
          <a:stretch>
            <a:fillRect/>
          </a:stretch>
        </p:blipFill>
        <p:spPr>
          <a:xfrm>
            <a:off x="4155505" y="1902489"/>
            <a:ext cx="7669369" cy="4567963"/>
          </a:xfrm>
          <a:prstGeom prst="rect">
            <a:avLst/>
          </a:prstGeom>
          <a:ln w="79375">
            <a:solidFill>
              <a:schemeClr val="bg2">
                <a:lumMod val="75000"/>
              </a:schemeClr>
            </a:solidFill>
          </a:ln>
        </p:spPr>
      </p:pic>
      <p:sp>
        <p:nvSpPr>
          <p:cNvPr id="11" name="文本框 10">
            <a:extLst>
              <a:ext uri="{FF2B5EF4-FFF2-40B4-BE49-F238E27FC236}">
                <a16:creationId xmlns:a16="http://schemas.microsoft.com/office/drawing/2014/main" id="{BA0390D9-7571-4706-9CB5-C40279FF2FCF}"/>
              </a:ext>
            </a:extLst>
          </p:cNvPr>
          <p:cNvSpPr txBox="1"/>
          <p:nvPr/>
        </p:nvSpPr>
        <p:spPr>
          <a:xfrm>
            <a:off x="367231" y="1334528"/>
            <a:ext cx="2805598" cy="842282"/>
          </a:xfrm>
          <a:prstGeom prst="rect">
            <a:avLst/>
          </a:prstGeom>
          <a:noFill/>
        </p:spPr>
        <p:txBody>
          <a:bodyPr wrap="square">
            <a:spAutoFit/>
          </a:bodyPr>
          <a:lstStyle/>
          <a:p>
            <a:pPr algn="ctr">
              <a:lnSpc>
                <a:spcPct val="200000"/>
              </a:lnSpc>
            </a:pPr>
            <a:r>
              <a:rPr lang="zh-CN" altLang="en-US" sz="2800" dirty="0">
                <a:solidFill>
                  <a:schemeClr val="accent2">
                    <a:lumMod val="75000"/>
                  </a:schemeClr>
                </a:solidFill>
                <a:latin typeface="方正粗黑宋简体" panose="02000000000000000000" pitchFamily="2" charset="-122"/>
                <a:ea typeface="方正粗黑宋简体" panose="02000000000000000000" pitchFamily="2" charset="-122"/>
              </a:rPr>
              <a:t>基本流程抽象</a:t>
            </a:r>
            <a:endParaRPr lang="en-US" altLang="zh-CN" sz="2800" dirty="0">
              <a:solidFill>
                <a:schemeClr val="accent2">
                  <a:lumMod val="75000"/>
                </a:schemeClr>
              </a:solidFill>
              <a:latin typeface="方正粗黑宋简体" panose="02000000000000000000" pitchFamily="2" charset="-122"/>
              <a:ea typeface="方正粗黑宋简体" panose="02000000000000000000" pitchFamily="2" charset="-122"/>
            </a:endParaRPr>
          </a:p>
        </p:txBody>
      </p:sp>
      <p:cxnSp>
        <p:nvCxnSpPr>
          <p:cNvPr id="13" name="直接连接符 12">
            <a:extLst>
              <a:ext uri="{FF2B5EF4-FFF2-40B4-BE49-F238E27FC236}">
                <a16:creationId xmlns:a16="http://schemas.microsoft.com/office/drawing/2014/main" id="{8BB35593-E183-4A76-577B-188A46358EEB}"/>
              </a:ext>
            </a:extLst>
          </p:cNvPr>
          <p:cNvCxnSpPr>
            <a:cxnSpLocks/>
          </p:cNvCxnSpPr>
          <p:nvPr/>
        </p:nvCxnSpPr>
        <p:spPr>
          <a:xfrm>
            <a:off x="3650827" y="1582222"/>
            <a:ext cx="0" cy="51436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08E2ABF-808D-3F00-D8D3-2EDBBC6A9722}"/>
              </a:ext>
            </a:extLst>
          </p:cNvPr>
          <p:cNvSpPr txBox="1"/>
          <p:nvPr/>
        </p:nvSpPr>
        <p:spPr>
          <a:xfrm>
            <a:off x="219672" y="2656970"/>
            <a:ext cx="3100716" cy="326948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用户在登录界面可以选择“登录”、“注册”、“退出”三种功能</a:t>
            </a:r>
            <a:endParaRPr lang="en-US"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kern="100" dirty="0">
                <a:latin typeface="华文中宋" panose="02010600040101010101" pitchFamily="2" charset="-122"/>
                <a:ea typeface="华文中宋" panose="02010600040101010101" pitchFamily="2" charset="-122"/>
                <a:cs typeface="Times New Roman" panose="02020603050405020304" pitchFamily="18" charset="0"/>
              </a:rPr>
              <a:t>用户在成功登入系统后可以选择存储在本机的船舶图片，并将结果可视化</a:t>
            </a:r>
            <a:endPar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cxnSp>
        <p:nvCxnSpPr>
          <p:cNvPr id="18" name="直接连接符 17">
            <a:extLst>
              <a:ext uri="{FF2B5EF4-FFF2-40B4-BE49-F238E27FC236}">
                <a16:creationId xmlns:a16="http://schemas.microsoft.com/office/drawing/2014/main" id="{119CB55D-B7EE-EF90-5694-E04778930317}"/>
              </a:ext>
            </a:extLst>
          </p:cNvPr>
          <p:cNvCxnSpPr>
            <a:cxnSpLocks/>
          </p:cNvCxnSpPr>
          <p:nvPr/>
        </p:nvCxnSpPr>
        <p:spPr>
          <a:xfrm>
            <a:off x="434965" y="2363893"/>
            <a:ext cx="2805598" cy="0"/>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998847"/>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387548"/>
            <a:ext cx="880745" cy="1194674"/>
          </a:xfrm>
          <a:prstGeom prst="rect">
            <a:avLst/>
          </a:prstGeom>
        </p:spPr>
      </p:pic>
      <p:sp>
        <p:nvSpPr>
          <p:cNvPr id="11" name="文本框 10">
            <a:extLst>
              <a:ext uri="{FF2B5EF4-FFF2-40B4-BE49-F238E27FC236}">
                <a16:creationId xmlns:a16="http://schemas.microsoft.com/office/drawing/2014/main" id="{BA0390D9-7571-4706-9CB5-C40279FF2FCF}"/>
              </a:ext>
            </a:extLst>
          </p:cNvPr>
          <p:cNvSpPr txBox="1"/>
          <p:nvPr/>
        </p:nvSpPr>
        <p:spPr>
          <a:xfrm>
            <a:off x="1040446" y="1367934"/>
            <a:ext cx="2805598" cy="842282"/>
          </a:xfrm>
          <a:prstGeom prst="rect">
            <a:avLst/>
          </a:prstGeom>
          <a:noFill/>
        </p:spPr>
        <p:txBody>
          <a:bodyPr wrap="square">
            <a:spAutoFit/>
          </a:bodyPr>
          <a:lstStyle/>
          <a:p>
            <a:pPr algn="ctr">
              <a:lnSpc>
                <a:spcPct val="200000"/>
              </a:lnSpc>
            </a:pPr>
            <a:r>
              <a:rPr lang="zh-CN" altLang="en-US" sz="2800" dirty="0">
                <a:solidFill>
                  <a:schemeClr val="accent2">
                    <a:lumMod val="75000"/>
                  </a:schemeClr>
                </a:solidFill>
                <a:latin typeface="方正粗黑宋简体" panose="02000000000000000000" pitchFamily="2" charset="-122"/>
                <a:ea typeface="方正粗黑宋简体" panose="02000000000000000000" pitchFamily="2" charset="-122"/>
              </a:rPr>
              <a:t>登录流程抽象</a:t>
            </a:r>
            <a:endParaRPr lang="en-US" altLang="zh-CN" sz="2800" dirty="0">
              <a:solidFill>
                <a:schemeClr val="accent2">
                  <a:lumMod val="75000"/>
                </a:schemeClr>
              </a:solidFill>
              <a:latin typeface="方正粗黑宋简体" panose="02000000000000000000" pitchFamily="2" charset="-122"/>
              <a:ea typeface="方正粗黑宋简体" panose="02000000000000000000" pitchFamily="2" charset="-122"/>
            </a:endParaRPr>
          </a:p>
        </p:txBody>
      </p:sp>
      <p:cxnSp>
        <p:nvCxnSpPr>
          <p:cNvPr id="13" name="直接连接符 12">
            <a:extLst>
              <a:ext uri="{FF2B5EF4-FFF2-40B4-BE49-F238E27FC236}">
                <a16:creationId xmlns:a16="http://schemas.microsoft.com/office/drawing/2014/main" id="{8BB35593-E183-4A76-577B-188A46358EEB}"/>
              </a:ext>
            </a:extLst>
          </p:cNvPr>
          <p:cNvCxnSpPr>
            <a:cxnSpLocks/>
          </p:cNvCxnSpPr>
          <p:nvPr/>
        </p:nvCxnSpPr>
        <p:spPr>
          <a:xfrm>
            <a:off x="5372410" y="1789075"/>
            <a:ext cx="0" cy="483524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08E2ABF-808D-3F00-D8D3-2EDBBC6A9722}"/>
              </a:ext>
            </a:extLst>
          </p:cNvPr>
          <p:cNvSpPr txBox="1"/>
          <p:nvPr/>
        </p:nvSpPr>
        <p:spPr>
          <a:xfrm>
            <a:off x="199351" y="2494410"/>
            <a:ext cx="4352327" cy="3269485"/>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选择登录功能后，可以对输入格式进行检测，还可以进行用户名</a:t>
            </a:r>
            <a:r>
              <a:rPr lang="en-US"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密码验证</a:t>
            </a:r>
            <a:endParaRPr lang="en-US"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kern="100" dirty="0">
                <a:latin typeface="华文中宋" panose="02010600040101010101" pitchFamily="2" charset="-122"/>
                <a:ea typeface="华文中宋" panose="02010600040101010101" pitchFamily="2" charset="-122"/>
                <a:cs typeface="Times New Roman" panose="02020603050405020304" pitchFamily="18" charset="0"/>
              </a:rPr>
              <a:t>选择注册功能后，需要遵循密码大于等于</a:t>
            </a:r>
            <a:r>
              <a:rPr lang="en-US" altLang="zh-CN" sz="2000" kern="100" dirty="0">
                <a:latin typeface="华文中宋" panose="02010600040101010101" pitchFamily="2" charset="-122"/>
                <a:ea typeface="华文中宋" panose="02010600040101010101" pitchFamily="2" charset="-122"/>
                <a:cs typeface="Times New Roman" panose="02020603050405020304" pitchFamily="18" charset="0"/>
              </a:rPr>
              <a:t>6</a:t>
            </a:r>
            <a:r>
              <a:rPr lang="zh-CN" altLang="en-US" sz="2000" kern="100" dirty="0">
                <a:latin typeface="华文中宋" panose="02010600040101010101" pitchFamily="2" charset="-122"/>
                <a:ea typeface="华文中宋" panose="02010600040101010101" pitchFamily="2" charset="-122"/>
                <a:cs typeface="Times New Roman" panose="02020603050405020304" pitchFamily="18" charset="0"/>
              </a:rPr>
              <a:t>位的限制，对不符合格式的输入进行报警提示</a:t>
            </a:r>
            <a:endParaRPr lang="en-US" altLang="zh-CN" sz="2000" kern="100" dirty="0">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登录成功后跳转到船舶识别主界面</a:t>
            </a:r>
            <a:endPar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0DCB7936-70E1-A0C0-A3B8-F877FBF88E66}"/>
              </a:ext>
            </a:extLst>
          </p:cNvPr>
          <p:cNvPicPr>
            <a:picLocks noChangeAspect="1"/>
          </p:cNvPicPr>
          <p:nvPr/>
        </p:nvPicPr>
        <p:blipFill>
          <a:blip r:embed="rId4"/>
          <a:stretch>
            <a:fillRect/>
          </a:stretch>
        </p:blipFill>
        <p:spPr>
          <a:xfrm>
            <a:off x="6231466" y="1837573"/>
            <a:ext cx="5443840" cy="4632879"/>
          </a:xfrm>
          <a:prstGeom prst="rect">
            <a:avLst/>
          </a:prstGeom>
          <a:ln w="69850">
            <a:solidFill>
              <a:schemeClr val="bg2">
                <a:lumMod val="75000"/>
              </a:schemeClr>
            </a:solidFill>
          </a:ln>
        </p:spPr>
      </p:pic>
      <p:cxnSp>
        <p:nvCxnSpPr>
          <p:cNvPr id="15" name="直接连接符 14">
            <a:extLst>
              <a:ext uri="{FF2B5EF4-FFF2-40B4-BE49-F238E27FC236}">
                <a16:creationId xmlns:a16="http://schemas.microsoft.com/office/drawing/2014/main" id="{008F285C-6312-0C2C-CD4D-035659177373}"/>
              </a:ext>
            </a:extLst>
          </p:cNvPr>
          <p:cNvCxnSpPr/>
          <p:nvPr/>
        </p:nvCxnSpPr>
        <p:spPr>
          <a:xfrm>
            <a:off x="907627" y="2275840"/>
            <a:ext cx="31189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008624"/>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387548"/>
            <a:ext cx="880745" cy="1194674"/>
          </a:xfrm>
          <a:prstGeom prst="rect">
            <a:avLst/>
          </a:prstGeom>
        </p:spPr>
      </p:pic>
      <p:sp>
        <p:nvSpPr>
          <p:cNvPr id="11" name="文本框 10">
            <a:extLst>
              <a:ext uri="{FF2B5EF4-FFF2-40B4-BE49-F238E27FC236}">
                <a16:creationId xmlns:a16="http://schemas.microsoft.com/office/drawing/2014/main" id="{BA0390D9-7571-4706-9CB5-C40279FF2FCF}"/>
              </a:ext>
            </a:extLst>
          </p:cNvPr>
          <p:cNvSpPr txBox="1"/>
          <p:nvPr/>
        </p:nvSpPr>
        <p:spPr>
          <a:xfrm>
            <a:off x="907631" y="1331568"/>
            <a:ext cx="3118911" cy="842282"/>
          </a:xfrm>
          <a:prstGeom prst="rect">
            <a:avLst/>
          </a:prstGeom>
          <a:noFill/>
        </p:spPr>
        <p:txBody>
          <a:bodyPr wrap="square">
            <a:spAutoFit/>
          </a:bodyPr>
          <a:lstStyle/>
          <a:p>
            <a:pPr algn="ctr">
              <a:lnSpc>
                <a:spcPct val="200000"/>
              </a:lnSpc>
            </a:pPr>
            <a:r>
              <a:rPr lang="zh-CN" altLang="en-US" sz="2800" dirty="0">
                <a:solidFill>
                  <a:schemeClr val="accent2">
                    <a:lumMod val="75000"/>
                  </a:schemeClr>
                </a:solidFill>
                <a:latin typeface="方正粗黑宋简体" panose="02000000000000000000" pitchFamily="2" charset="-122"/>
                <a:ea typeface="方正粗黑宋简体" panose="02000000000000000000" pitchFamily="2" charset="-122"/>
              </a:rPr>
              <a:t>船舶识别流程抽象</a:t>
            </a:r>
            <a:endParaRPr lang="en-US" altLang="zh-CN" sz="2800" dirty="0">
              <a:solidFill>
                <a:schemeClr val="accent2">
                  <a:lumMod val="75000"/>
                </a:schemeClr>
              </a:solidFill>
              <a:latin typeface="方正粗黑宋简体" panose="02000000000000000000" pitchFamily="2" charset="-122"/>
              <a:ea typeface="方正粗黑宋简体" panose="02000000000000000000" pitchFamily="2" charset="-122"/>
            </a:endParaRPr>
          </a:p>
        </p:txBody>
      </p:sp>
      <p:cxnSp>
        <p:nvCxnSpPr>
          <p:cNvPr id="13" name="直接连接符 12">
            <a:extLst>
              <a:ext uri="{FF2B5EF4-FFF2-40B4-BE49-F238E27FC236}">
                <a16:creationId xmlns:a16="http://schemas.microsoft.com/office/drawing/2014/main" id="{8BB35593-E183-4A76-577B-188A46358EEB}"/>
              </a:ext>
            </a:extLst>
          </p:cNvPr>
          <p:cNvCxnSpPr>
            <a:cxnSpLocks/>
          </p:cNvCxnSpPr>
          <p:nvPr/>
        </p:nvCxnSpPr>
        <p:spPr>
          <a:xfrm>
            <a:off x="4864732" y="1666412"/>
            <a:ext cx="0" cy="483524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08E2ABF-808D-3F00-D8D3-2EDBBC6A9722}"/>
              </a:ext>
            </a:extLst>
          </p:cNvPr>
          <p:cNvSpPr txBox="1"/>
          <p:nvPr/>
        </p:nvSpPr>
        <p:spPr>
          <a:xfrm>
            <a:off x="199351" y="2494410"/>
            <a:ext cx="4352327" cy="373115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选择“选择图片”后，可以记录当前选择的图片路径</a:t>
            </a:r>
            <a:endParaRPr lang="en-US"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kern="100" dirty="0">
                <a:latin typeface="华文中宋" panose="02010600040101010101" pitchFamily="2" charset="-122"/>
                <a:ea typeface="华文中宋" panose="02010600040101010101" pitchFamily="2" charset="-122"/>
                <a:cs typeface="Times New Roman" panose="02020603050405020304" pitchFamily="18" charset="0"/>
              </a:rPr>
              <a:t>选择“确认”功能后，会执行识别图像，打印结果，数据持久化的功能。如果路径不存在会进行警告提示</a:t>
            </a:r>
            <a:endParaRPr lang="en-US" altLang="zh-CN" sz="2000" kern="100" dirty="0">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kern="100" dirty="0">
                <a:effectLst/>
                <a:latin typeface="华文中宋" panose="02010600040101010101" pitchFamily="2" charset="-122"/>
                <a:ea typeface="华文中宋" panose="02010600040101010101" pitchFamily="2" charset="-122"/>
                <a:cs typeface="Times New Roman" panose="02020603050405020304" pitchFamily="18" charset="0"/>
              </a:rPr>
              <a:t>点击撤销后会清空文件路径和当前打印的结果</a:t>
            </a:r>
            <a:endPar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cxnSp>
        <p:nvCxnSpPr>
          <p:cNvPr id="15" name="直接连接符 14">
            <a:extLst>
              <a:ext uri="{FF2B5EF4-FFF2-40B4-BE49-F238E27FC236}">
                <a16:creationId xmlns:a16="http://schemas.microsoft.com/office/drawing/2014/main" id="{008F285C-6312-0C2C-CD4D-035659177373}"/>
              </a:ext>
            </a:extLst>
          </p:cNvPr>
          <p:cNvCxnSpPr/>
          <p:nvPr/>
        </p:nvCxnSpPr>
        <p:spPr>
          <a:xfrm>
            <a:off x="907627" y="2275840"/>
            <a:ext cx="31189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AE7E0325-DA8B-BE10-4B7C-0D5402C24265}"/>
              </a:ext>
            </a:extLst>
          </p:cNvPr>
          <p:cNvPicPr>
            <a:picLocks noChangeAspect="1"/>
          </p:cNvPicPr>
          <p:nvPr/>
        </p:nvPicPr>
        <p:blipFill>
          <a:blip r:embed="rId4"/>
          <a:stretch>
            <a:fillRect/>
          </a:stretch>
        </p:blipFill>
        <p:spPr>
          <a:xfrm>
            <a:off x="5177787" y="2311400"/>
            <a:ext cx="6744047" cy="3187864"/>
          </a:xfrm>
          <a:prstGeom prst="rect">
            <a:avLst/>
          </a:prstGeom>
          <a:ln w="69850">
            <a:solidFill>
              <a:schemeClr val="bg2">
                <a:lumMod val="75000"/>
              </a:schemeClr>
            </a:solidFill>
          </a:ln>
        </p:spPr>
      </p:pic>
    </p:spTree>
    <p:extLst>
      <p:ext uri="{BB962C8B-B14F-4D97-AF65-F5344CB8AC3E}">
        <p14:creationId xmlns:p14="http://schemas.microsoft.com/office/powerpoint/2010/main" val="3669818850"/>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0" y="687705"/>
            <a:ext cx="5000626" cy="297180"/>
            <a:chOff x="0" y="687705"/>
            <a:chExt cx="5000626" cy="297180"/>
          </a:xfrm>
        </p:grpSpPr>
        <p:sp>
          <p:nvSpPr>
            <p:cNvPr id="64" name="矩形 63"/>
            <p:cNvSpPr/>
            <p:nvPr/>
          </p:nvSpPr>
          <p:spPr>
            <a:xfrm>
              <a:off x="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02654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49245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4839332"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7211057" y="687705"/>
            <a:ext cx="4980943" cy="297180"/>
            <a:chOff x="7211057" y="687705"/>
            <a:chExt cx="4980943" cy="297180"/>
          </a:xfrm>
        </p:grpSpPr>
        <p:sp>
          <p:nvSpPr>
            <p:cNvPr id="69" name="矩形 68"/>
            <p:cNvSpPr/>
            <p:nvPr/>
          </p:nvSpPr>
          <p:spPr>
            <a:xfrm>
              <a:off x="8225830" y="687705"/>
              <a:ext cx="3966170" cy="297180"/>
            </a:xfrm>
            <a:prstGeom prst="rect">
              <a:avLst/>
            </a:prstGeom>
            <a:solidFill>
              <a:srgbClr val="347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779392" y="687705"/>
              <a:ext cx="392090" cy="29718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445209" y="687705"/>
              <a:ext cx="273045" cy="29718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211057" y="687705"/>
              <a:ext cx="161294" cy="29718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4952ED23-868D-71FF-B7BC-C01293307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5627" y="387548"/>
            <a:ext cx="880745" cy="1194674"/>
          </a:xfrm>
          <a:prstGeom prst="rect">
            <a:avLst/>
          </a:prstGeom>
        </p:spPr>
      </p:pic>
      <p:sp>
        <p:nvSpPr>
          <p:cNvPr id="11" name="文本框 10">
            <a:extLst>
              <a:ext uri="{FF2B5EF4-FFF2-40B4-BE49-F238E27FC236}">
                <a16:creationId xmlns:a16="http://schemas.microsoft.com/office/drawing/2014/main" id="{BA0390D9-7571-4706-9CB5-C40279FF2FCF}"/>
              </a:ext>
            </a:extLst>
          </p:cNvPr>
          <p:cNvSpPr txBox="1"/>
          <p:nvPr/>
        </p:nvSpPr>
        <p:spPr>
          <a:xfrm>
            <a:off x="393281" y="1122585"/>
            <a:ext cx="4881041" cy="842282"/>
          </a:xfrm>
          <a:prstGeom prst="rect">
            <a:avLst/>
          </a:prstGeom>
          <a:noFill/>
        </p:spPr>
        <p:txBody>
          <a:bodyPr wrap="square">
            <a:spAutoFit/>
          </a:bodyPr>
          <a:lstStyle/>
          <a:p>
            <a:pPr algn="ctr">
              <a:lnSpc>
                <a:spcPct val="200000"/>
              </a:lnSpc>
            </a:pPr>
            <a:r>
              <a:rPr lang="zh-CN" altLang="en-US" sz="2800" dirty="0">
                <a:solidFill>
                  <a:schemeClr val="accent2">
                    <a:lumMod val="75000"/>
                  </a:schemeClr>
                </a:solidFill>
                <a:latin typeface="方正粗黑宋简体" panose="02000000000000000000" pitchFamily="2" charset="-122"/>
                <a:ea typeface="方正粗黑宋简体" panose="02000000000000000000" pitchFamily="2" charset="-122"/>
              </a:rPr>
              <a:t>船舶识别系统抽象（代码级别）</a:t>
            </a:r>
            <a:endParaRPr lang="en-US" altLang="zh-CN" sz="2800" dirty="0">
              <a:solidFill>
                <a:schemeClr val="accent2">
                  <a:lumMod val="75000"/>
                </a:schemeClr>
              </a:solidFill>
              <a:latin typeface="方正粗黑宋简体" panose="02000000000000000000" pitchFamily="2" charset="-122"/>
              <a:ea typeface="方正粗黑宋简体" panose="02000000000000000000" pitchFamily="2" charset="-122"/>
            </a:endParaRPr>
          </a:p>
        </p:txBody>
      </p:sp>
      <p:cxnSp>
        <p:nvCxnSpPr>
          <p:cNvPr id="13" name="直接连接符 12">
            <a:extLst>
              <a:ext uri="{FF2B5EF4-FFF2-40B4-BE49-F238E27FC236}">
                <a16:creationId xmlns:a16="http://schemas.microsoft.com/office/drawing/2014/main" id="{8BB35593-E183-4A76-577B-188A46358EEB}"/>
              </a:ext>
            </a:extLst>
          </p:cNvPr>
          <p:cNvCxnSpPr>
            <a:cxnSpLocks/>
          </p:cNvCxnSpPr>
          <p:nvPr/>
        </p:nvCxnSpPr>
        <p:spPr>
          <a:xfrm>
            <a:off x="5655627" y="1766656"/>
            <a:ext cx="0" cy="483524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08E2ABF-808D-3F00-D8D3-2EDBBC6A9722}"/>
              </a:ext>
            </a:extLst>
          </p:cNvPr>
          <p:cNvSpPr txBox="1"/>
          <p:nvPr/>
        </p:nvSpPr>
        <p:spPr>
          <a:xfrm>
            <a:off x="225203" y="2283445"/>
            <a:ext cx="5217196" cy="521937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altLang="zh-CN" sz="1600" kern="100" dirty="0" err="1">
                <a:effectLst/>
                <a:latin typeface="华文中宋" panose="02010600040101010101" pitchFamily="2" charset="-122"/>
                <a:ea typeface="华文中宋" panose="02010600040101010101" pitchFamily="2" charset="-122"/>
                <a:cs typeface="Times New Roman" panose="02020603050405020304" pitchFamily="18" charset="0"/>
              </a:rPr>
              <a:t>ImgDoesntExist</a:t>
            </a:r>
            <a:r>
              <a:rPr lang="zh-CN" altLang="en-US" sz="1600" kern="100" dirty="0">
                <a:effectLst/>
                <a:latin typeface="华文中宋" panose="02010600040101010101" pitchFamily="2" charset="-122"/>
                <a:ea typeface="华文中宋" panose="02010600040101010101" pitchFamily="2" charset="-122"/>
                <a:cs typeface="Times New Roman" panose="02020603050405020304" pitchFamily="18" charset="0"/>
              </a:rPr>
              <a:t>是警告界面设计类</a:t>
            </a:r>
            <a:endPar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zh-CN" sz="1600" kern="100" dirty="0" err="1">
                <a:latin typeface="华文中宋" panose="02010600040101010101" pitchFamily="2" charset="-122"/>
                <a:ea typeface="华文中宋" panose="02010600040101010101" pitchFamily="2" charset="-122"/>
                <a:cs typeface="Times New Roman" panose="02020603050405020304" pitchFamily="18" charset="0"/>
              </a:rPr>
              <a:t>MainWindow</a:t>
            </a:r>
            <a:r>
              <a:rPr lang="zh-CN" altLang="en-US" sz="1600" kern="100" dirty="0">
                <a:latin typeface="华文中宋" panose="02010600040101010101" pitchFamily="2" charset="-122"/>
                <a:ea typeface="华文中宋" panose="02010600040101010101" pitchFamily="2" charset="-122"/>
                <a:cs typeface="Times New Roman" panose="02020603050405020304" pitchFamily="18" charset="0"/>
              </a:rPr>
              <a:t>是主界面设计类</a:t>
            </a:r>
            <a:endPar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zh-CN" sz="1600" kern="100" dirty="0" err="1">
                <a:effectLst/>
                <a:latin typeface="华文中宋" panose="02010600040101010101" pitchFamily="2" charset="-122"/>
                <a:ea typeface="华文中宋" panose="02010600040101010101" pitchFamily="2" charset="-122"/>
                <a:cs typeface="Times New Roman" panose="02020603050405020304" pitchFamily="18" charset="0"/>
              </a:rPr>
              <a:t>Regist</a:t>
            </a:r>
            <a:r>
              <a:rPr lang="zh-CN" altLang="en-US" sz="1600" kern="100" dirty="0">
                <a:latin typeface="华文中宋" panose="02010600040101010101" pitchFamily="2" charset="-122"/>
                <a:ea typeface="华文中宋" panose="02010600040101010101" pitchFamily="2" charset="-122"/>
                <a:cs typeface="Times New Roman" panose="02020603050405020304" pitchFamily="18" charset="0"/>
              </a:rPr>
              <a:t>没有做设计和逻辑功能的分离，既有界面设计部分，也有注册业务处理部分</a:t>
            </a:r>
            <a:endPar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rPr>
              <a:t>login</a:t>
            </a:r>
            <a:r>
              <a:rPr lang="zh-CN" altLang="en-US" sz="1600" kern="100" dirty="0">
                <a:latin typeface="华文中宋" panose="02010600040101010101" pitchFamily="2" charset="-122"/>
                <a:ea typeface="华文中宋" panose="02010600040101010101" pitchFamily="2" charset="-122"/>
                <a:cs typeface="Times New Roman" panose="02020603050405020304" pitchFamily="18" charset="0"/>
              </a:rPr>
              <a:t>没有做设计和逻辑功能的分离，既有界面设计部分，也有登录业务处理部分，是整个程序开始执行的地方</a:t>
            </a:r>
            <a:endPar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rPr>
              <a:t>First</a:t>
            </a:r>
            <a:r>
              <a:rPr lang="zh-CN" altLang="en-US" sz="1600" kern="100" dirty="0">
                <a:latin typeface="华文中宋" panose="02010600040101010101" pitchFamily="2" charset="-122"/>
                <a:ea typeface="华文中宋" panose="02010600040101010101" pitchFamily="2" charset="-122"/>
                <a:cs typeface="Times New Roman" panose="02020603050405020304" pitchFamily="18" charset="0"/>
              </a:rPr>
              <a:t>是负责实现主界面逻辑功能的类</a:t>
            </a:r>
            <a:endPar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zh-CN" sz="1600" kern="100" dirty="0" err="1">
                <a:latin typeface="华文中宋" panose="02010600040101010101" pitchFamily="2" charset="-122"/>
                <a:ea typeface="华文中宋" panose="02010600040101010101" pitchFamily="2" charset="-122"/>
                <a:cs typeface="Times New Roman" panose="02020603050405020304" pitchFamily="18" charset="0"/>
              </a:rPr>
              <a:t>Data_operation</a:t>
            </a:r>
            <a:r>
              <a:rPr lang="zh-CN" altLang="en-US" sz="1600" kern="100" dirty="0">
                <a:latin typeface="华文中宋" panose="02010600040101010101" pitchFamily="2" charset="-122"/>
                <a:ea typeface="华文中宋" panose="02010600040101010101" pitchFamily="2" charset="-122"/>
                <a:cs typeface="Times New Roman" panose="02020603050405020304" pitchFamily="18" charset="0"/>
              </a:rPr>
              <a:t>是负责链接数据库，进行数据库存取操作的类，保证全局只有一个</a:t>
            </a:r>
            <a:r>
              <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rPr>
              <a:t>instance</a:t>
            </a:r>
          </a:p>
          <a:p>
            <a:pPr marL="342900" indent="-342900" algn="just">
              <a:lnSpc>
                <a:spcPct val="150000"/>
              </a:lnSpc>
              <a:buFont typeface="Arial" panose="020B0604020202020204" pitchFamily="34" charset="0"/>
              <a:buChar char="•"/>
            </a:pPr>
            <a:r>
              <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rPr>
              <a:t>Detect</a:t>
            </a:r>
            <a:r>
              <a:rPr lang="zh-CN" altLang="en-US" sz="1600" kern="100" dirty="0">
                <a:latin typeface="华文中宋" panose="02010600040101010101" pitchFamily="2" charset="-122"/>
                <a:ea typeface="华文中宋" panose="02010600040101010101" pitchFamily="2" charset="-122"/>
                <a:cs typeface="Times New Roman" panose="02020603050405020304" pitchFamily="18" charset="0"/>
              </a:rPr>
              <a:t>是船舶识别的核心，负责存储识别结果，绘制框图等</a:t>
            </a:r>
            <a:endPar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zh-CN" sz="1600" kern="100" dirty="0">
              <a:latin typeface="华文中宋" panose="02010600040101010101" pitchFamily="2" charset="-122"/>
              <a:ea typeface="华文中宋" panose="0201060004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endParaRPr lang="zh-CN" altLang="zh-CN" sz="1600" kern="100" dirty="0">
              <a:effectLst/>
              <a:latin typeface="华文中宋" panose="02010600040101010101" pitchFamily="2" charset="-122"/>
              <a:ea typeface="华文中宋" panose="02010600040101010101" pitchFamily="2" charset="-122"/>
              <a:cs typeface="Times New Roman" panose="02020603050405020304" pitchFamily="18" charset="0"/>
            </a:endParaRPr>
          </a:p>
        </p:txBody>
      </p:sp>
      <p:cxnSp>
        <p:nvCxnSpPr>
          <p:cNvPr id="15" name="直接连接符 14">
            <a:extLst>
              <a:ext uri="{FF2B5EF4-FFF2-40B4-BE49-F238E27FC236}">
                <a16:creationId xmlns:a16="http://schemas.microsoft.com/office/drawing/2014/main" id="{008F285C-6312-0C2C-CD4D-035659177373}"/>
              </a:ext>
            </a:extLst>
          </p:cNvPr>
          <p:cNvCxnSpPr>
            <a:cxnSpLocks/>
          </p:cNvCxnSpPr>
          <p:nvPr/>
        </p:nvCxnSpPr>
        <p:spPr>
          <a:xfrm>
            <a:off x="247227" y="2117090"/>
            <a:ext cx="50270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5413981-F458-7D66-937B-E3454D567115}"/>
              </a:ext>
            </a:extLst>
          </p:cNvPr>
          <p:cNvPicPr>
            <a:picLocks noChangeAspect="1"/>
          </p:cNvPicPr>
          <p:nvPr/>
        </p:nvPicPr>
        <p:blipFill>
          <a:blip r:embed="rId4"/>
          <a:stretch>
            <a:fillRect/>
          </a:stretch>
        </p:blipFill>
        <p:spPr>
          <a:xfrm>
            <a:off x="5916640" y="1672581"/>
            <a:ext cx="5575912" cy="4927678"/>
          </a:xfrm>
          <a:prstGeom prst="rect">
            <a:avLst/>
          </a:prstGeom>
          <a:ln w="57150">
            <a:solidFill>
              <a:schemeClr val="accent2"/>
            </a:solidFill>
          </a:ln>
        </p:spPr>
      </p:pic>
      <p:grpSp>
        <p:nvGrpSpPr>
          <p:cNvPr id="6" name="组合 5">
            <a:extLst>
              <a:ext uri="{FF2B5EF4-FFF2-40B4-BE49-F238E27FC236}">
                <a16:creationId xmlns:a16="http://schemas.microsoft.com/office/drawing/2014/main" id="{2FB498CD-B32E-A086-7EA1-373045BE309A}"/>
              </a:ext>
            </a:extLst>
          </p:cNvPr>
          <p:cNvGrpSpPr/>
          <p:nvPr/>
        </p:nvGrpSpPr>
        <p:grpSpPr>
          <a:xfrm rot="21103955">
            <a:off x="8991811" y="1059812"/>
            <a:ext cx="1685273" cy="799199"/>
            <a:chOff x="2152185" y="323385"/>
            <a:chExt cx="1685273" cy="799199"/>
          </a:xfrm>
        </p:grpSpPr>
        <p:sp>
          <p:nvSpPr>
            <p:cNvPr id="3" name="矩形 2">
              <a:extLst>
                <a:ext uri="{FF2B5EF4-FFF2-40B4-BE49-F238E27FC236}">
                  <a16:creationId xmlns:a16="http://schemas.microsoft.com/office/drawing/2014/main" id="{F5911824-EF6B-AC66-2847-F88E1371972C}"/>
                </a:ext>
              </a:extLst>
            </p:cNvPr>
            <p:cNvSpPr/>
            <p:nvPr/>
          </p:nvSpPr>
          <p:spPr>
            <a:xfrm>
              <a:off x="2152185" y="323385"/>
              <a:ext cx="1685273" cy="7991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7860097-4667-3EBC-DC9B-A460410C09B5}"/>
                </a:ext>
              </a:extLst>
            </p:cNvPr>
            <p:cNvSpPr/>
            <p:nvPr/>
          </p:nvSpPr>
          <p:spPr>
            <a:xfrm>
              <a:off x="2253840" y="424335"/>
              <a:ext cx="1487395" cy="60551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华文中宋" panose="02010600040101010101" pitchFamily="2" charset="-122"/>
                  <a:ea typeface="华文中宋" panose="02010600040101010101" pitchFamily="2" charset="-122"/>
                </a:rPr>
                <a:t>基于</a:t>
              </a:r>
              <a:r>
                <a:rPr lang="en-US" altLang="zh-CN" b="1" dirty="0">
                  <a:latin typeface="华文中宋" panose="02010600040101010101" pitchFamily="2" charset="-122"/>
                  <a:ea typeface="华文中宋" panose="02010600040101010101" pitchFamily="2" charset="-122"/>
                </a:rPr>
                <a:t>Pyqt5</a:t>
              </a:r>
              <a:endParaRPr lang="zh-CN" altLang="en-US" b="1" dirty="0">
                <a:latin typeface="华文中宋" panose="02010600040101010101" pitchFamily="2" charset="-122"/>
                <a:ea typeface="华文中宋" panose="02010600040101010101" pitchFamily="2" charset="-122"/>
              </a:endParaRPr>
            </a:p>
          </p:txBody>
        </p:sp>
      </p:grpSp>
      <p:grpSp>
        <p:nvGrpSpPr>
          <p:cNvPr id="40" name="组合 39">
            <a:extLst>
              <a:ext uri="{FF2B5EF4-FFF2-40B4-BE49-F238E27FC236}">
                <a16:creationId xmlns:a16="http://schemas.microsoft.com/office/drawing/2014/main" id="{9DA00459-D9E8-71D8-CA74-F5B06412D6DB}"/>
              </a:ext>
            </a:extLst>
          </p:cNvPr>
          <p:cNvGrpSpPr/>
          <p:nvPr/>
        </p:nvGrpSpPr>
        <p:grpSpPr>
          <a:xfrm>
            <a:off x="23720" y="1543726"/>
            <a:ext cx="12191999" cy="5010043"/>
            <a:chOff x="6349" y="1590215"/>
            <a:chExt cx="12191999" cy="5010043"/>
          </a:xfrm>
        </p:grpSpPr>
        <p:sp>
          <p:nvSpPr>
            <p:cNvPr id="7" name="矩形 6">
              <a:extLst>
                <a:ext uri="{FF2B5EF4-FFF2-40B4-BE49-F238E27FC236}">
                  <a16:creationId xmlns:a16="http://schemas.microsoft.com/office/drawing/2014/main" id="{86813B24-D2B3-C6BB-0AD4-BE9861432C23}"/>
                </a:ext>
              </a:extLst>
            </p:cNvPr>
            <p:cNvSpPr/>
            <p:nvPr/>
          </p:nvSpPr>
          <p:spPr>
            <a:xfrm>
              <a:off x="6349" y="1590215"/>
              <a:ext cx="12191999" cy="5010043"/>
            </a:xfrm>
            <a:prstGeom prst="rect">
              <a:avLst/>
            </a:prstGeom>
            <a:solidFill>
              <a:schemeClr val="bg2">
                <a:lumMod val="75000"/>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6FC38DB3-99E0-11DA-1F19-9654E16571E3}"/>
                </a:ext>
              </a:extLst>
            </p:cNvPr>
            <p:cNvSpPr/>
            <p:nvPr/>
          </p:nvSpPr>
          <p:spPr>
            <a:xfrm>
              <a:off x="4936036" y="1720587"/>
              <a:ext cx="1993899" cy="7493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Data_Operation</a:t>
              </a:r>
              <a:endParaRPr lang="zh-CN" altLang="en-US" dirty="0">
                <a:solidFill>
                  <a:schemeClr val="tx1"/>
                </a:solidFill>
              </a:endParaRPr>
            </a:p>
          </p:txBody>
        </p:sp>
        <p:grpSp>
          <p:nvGrpSpPr>
            <p:cNvPr id="36" name="组合 35">
              <a:extLst>
                <a:ext uri="{FF2B5EF4-FFF2-40B4-BE49-F238E27FC236}">
                  <a16:creationId xmlns:a16="http://schemas.microsoft.com/office/drawing/2014/main" id="{DBF45F8E-2C64-B4B1-BDD6-E84D91E31EA7}"/>
                </a:ext>
              </a:extLst>
            </p:cNvPr>
            <p:cNvGrpSpPr/>
            <p:nvPr/>
          </p:nvGrpSpPr>
          <p:grpSpPr>
            <a:xfrm>
              <a:off x="1224240" y="2796708"/>
              <a:ext cx="9142114" cy="3527281"/>
              <a:chOff x="1151420" y="2725380"/>
              <a:chExt cx="9142114" cy="3527281"/>
            </a:xfrm>
          </p:grpSpPr>
          <p:sp>
            <p:nvSpPr>
              <p:cNvPr id="8" name="矩形: 圆角 7">
                <a:extLst>
                  <a:ext uri="{FF2B5EF4-FFF2-40B4-BE49-F238E27FC236}">
                    <a16:creationId xmlns:a16="http://schemas.microsoft.com/office/drawing/2014/main" id="{AC5897F9-8334-35EC-EA3E-9F921DB601AB}"/>
                  </a:ext>
                </a:extLst>
              </p:cNvPr>
              <p:cNvSpPr/>
              <p:nvPr/>
            </p:nvSpPr>
            <p:spPr>
              <a:xfrm>
                <a:off x="1318971" y="3131758"/>
                <a:ext cx="1320800" cy="7493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login</a:t>
                </a:r>
                <a:endParaRPr lang="zh-CN" altLang="en-US" dirty="0">
                  <a:solidFill>
                    <a:schemeClr val="tx1"/>
                  </a:solidFill>
                </a:endParaRPr>
              </a:p>
            </p:txBody>
          </p:sp>
          <p:sp>
            <p:nvSpPr>
              <p:cNvPr id="9" name="矩形: 圆角 8">
                <a:extLst>
                  <a:ext uri="{FF2B5EF4-FFF2-40B4-BE49-F238E27FC236}">
                    <a16:creationId xmlns:a16="http://schemas.microsoft.com/office/drawing/2014/main" id="{B49C081D-9552-922D-158B-3224B32AAA8B}"/>
                  </a:ext>
                </a:extLst>
              </p:cNvPr>
              <p:cNvSpPr/>
              <p:nvPr/>
            </p:nvSpPr>
            <p:spPr>
              <a:xfrm>
                <a:off x="2146921" y="4900383"/>
                <a:ext cx="1320800" cy="7493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regist</a:t>
                </a:r>
                <a:endParaRPr lang="zh-CN" altLang="en-US" dirty="0">
                  <a:solidFill>
                    <a:schemeClr val="tx1"/>
                  </a:solidFill>
                </a:endParaRPr>
              </a:p>
            </p:txBody>
          </p:sp>
          <p:sp>
            <p:nvSpPr>
              <p:cNvPr id="10" name="矩形: 圆角 9">
                <a:extLst>
                  <a:ext uri="{FF2B5EF4-FFF2-40B4-BE49-F238E27FC236}">
                    <a16:creationId xmlns:a16="http://schemas.microsoft.com/office/drawing/2014/main" id="{D5019685-6DEA-1871-F097-42A924D201F7}"/>
                  </a:ext>
                </a:extLst>
              </p:cNvPr>
              <p:cNvSpPr/>
              <p:nvPr/>
            </p:nvSpPr>
            <p:spPr>
              <a:xfrm>
                <a:off x="5363998" y="3694495"/>
                <a:ext cx="1320800" cy="7493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first</a:t>
                </a:r>
                <a:endParaRPr lang="zh-CN" altLang="en-US" dirty="0">
                  <a:solidFill>
                    <a:schemeClr val="tx1"/>
                  </a:solidFill>
                </a:endParaRPr>
              </a:p>
            </p:txBody>
          </p:sp>
          <p:sp>
            <p:nvSpPr>
              <p:cNvPr id="12" name="矩形: 圆角 11">
                <a:extLst>
                  <a:ext uri="{FF2B5EF4-FFF2-40B4-BE49-F238E27FC236}">
                    <a16:creationId xmlns:a16="http://schemas.microsoft.com/office/drawing/2014/main" id="{EBBDF7F2-839E-D0DA-60BA-0FF9BD0EB40F}"/>
                  </a:ext>
                </a:extLst>
              </p:cNvPr>
              <p:cNvSpPr/>
              <p:nvPr/>
            </p:nvSpPr>
            <p:spPr>
              <a:xfrm>
                <a:off x="8577990" y="3281058"/>
                <a:ext cx="1320800" cy="7493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detect</a:t>
                </a:r>
                <a:endParaRPr lang="zh-CN" altLang="en-US" dirty="0">
                  <a:solidFill>
                    <a:schemeClr val="tx1"/>
                  </a:solidFill>
                </a:endParaRPr>
              </a:p>
            </p:txBody>
          </p:sp>
          <p:sp>
            <p:nvSpPr>
              <p:cNvPr id="16" name="矩形: 圆角 15">
                <a:extLst>
                  <a:ext uri="{FF2B5EF4-FFF2-40B4-BE49-F238E27FC236}">
                    <a16:creationId xmlns:a16="http://schemas.microsoft.com/office/drawing/2014/main" id="{4EB4704A-D193-8FBC-E131-809A617EAE30}"/>
                  </a:ext>
                </a:extLst>
              </p:cNvPr>
              <p:cNvSpPr/>
              <p:nvPr/>
            </p:nvSpPr>
            <p:spPr>
              <a:xfrm>
                <a:off x="4052480" y="4860795"/>
                <a:ext cx="1621473" cy="7493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MainWindow</a:t>
                </a:r>
                <a:endParaRPr lang="zh-CN" altLang="en-US" dirty="0">
                  <a:solidFill>
                    <a:schemeClr val="tx1"/>
                  </a:solidFill>
                </a:endParaRPr>
              </a:p>
            </p:txBody>
          </p:sp>
          <p:sp>
            <p:nvSpPr>
              <p:cNvPr id="17" name="矩形: 圆角 16">
                <a:extLst>
                  <a:ext uri="{FF2B5EF4-FFF2-40B4-BE49-F238E27FC236}">
                    <a16:creationId xmlns:a16="http://schemas.microsoft.com/office/drawing/2014/main" id="{6DC28395-1E03-8DC2-3B25-5799CBBCFDA6}"/>
                  </a:ext>
                </a:extLst>
              </p:cNvPr>
              <p:cNvSpPr/>
              <p:nvPr/>
            </p:nvSpPr>
            <p:spPr>
              <a:xfrm>
                <a:off x="6283942" y="4859628"/>
                <a:ext cx="1993899" cy="74930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ImgDoesntExist</a:t>
                </a:r>
                <a:endParaRPr lang="zh-CN" altLang="en-US" dirty="0">
                  <a:solidFill>
                    <a:schemeClr val="tx1"/>
                  </a:solidFill>
                </a:endParaRPr>
              </a:p>
            </p:txBody>
          </p:sp>
          <p:sp>
            <p:nvSpPr>
              <p:cNvPr id="19" name="箭头: 右 18">
                <a:extLst>
                  <a:ext uri="{FF2B5EF4-FFF2-40B4-BE49-F238E27FC236}">
                    <a16:creationId xmlns:a16="http://schemas.microsoft.com/office/drawing/2014/main" id="{8D565B47-0BD1-8937-E2CC-3321FA99D863}"/>
                  </a:ext>
                </a:extLst>
              </p:cNvPr>
              <p:cNvSpPr/>
              <p:nvPr/>
            </p:nvSpPr>
            <p:spPr>
              <a:xfrm rot="1117513">
                <a:off x="2789159" y="3572571"/>
                <a:ext cx="2333736" cy="268954"/>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51B0028C-E5BB-6419-56DE-305102F7C977}"/>
                  </a:ext>
                </a:extLst>
              </p:cNvPr>
              <p:cNvSpPr/>
              <p:nvPr/>
            </p:nvSpPr>
            <p:spPr>
              <a:xfrm rot="20869030">
                <a:off x="6845431" y="3746581"/>
                <a:ext cx="1627913" cy="268954"/>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肘形 21">
                <a:extLst>
                  <a:ext uri="{FF2B5EF4-FFF2-40B4-BE49-F238E27FC236}">
                    <a16:creationId xmlns:a16="http://schemas.microsoft.com/office/drawing/2014/main" id="{2C0D512B-7CD4-B956-134D-F0F0955F51D9}"/>
                  </a:ext>
                </a:extLst>
              </p:cNvPr>
              <p:cNvCxnSpPr>
                <a:cxnSpLocks/>
                <a:stCxn id="9" idx="0"/>
                <a:endCxn id="8" idx="2"/>
              </p:cNvCxnSpPr>
              <p:nvPr/>
            </p:nvCxnSpPr>
            <p:spPr>
              <a:xfrm rot="16200000" flipV="1">
                <a:off x="1883684" y="3976746"/>
                <a:ext cx="1019325" cy="827950"/>
              </a:xfrm>
              <a:prstGeom prst="bentConnector3">
                <a:avLst>
                  <a:gd name="adj1" fmla="val 50000"/>
                </a:avLst>
              </a:prstGeom>
              <a:ln w="444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E78251BB-E72A-DE61-4004-1EB4134CB6E3}"/>
                  </a:ext>
                </a:extLst>
              </p:cNvPr>
              <p:cNvCxnSpPr>
                <a:cxnSpLocks/>
                <a:stCxn id="16" idx="0"/>
                <a:endCxn id="10" idx="2"/>
              </p:cNvCxnSpPr>
              <p:nvPr/>
            </p:nvCxnSpPr>
            <p:spPr>
              <a:xfrm rot="5400000" flipH="1" flipV="1">
                <a:off x="5235307" y="4071705"/>
                <a:ext cx="417000" cy="1161181"/>
              </a:xfrm>
              <a:prstGeom prst="bentConnector3">
                <a:avLst>
                  <a:gd name="adj1" fmla="val 50000"/>
                </a:avLst>
              </a:prstGeom>
              <a:ln w="444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D1F5E7A9-B6B0-F549-8DDC-BD19A69A2EF4}"/>
                  </a:ext>
                </a:extLst>
              </p:cNvPr>
              <p:cNvCxnSpPr>
                <a:cxnSpLocks/>
                <a:stCxn id="17" idx="0"/>
                <a:endCxn id="10" idx="2"/>
              </p:cNvCxnSpPr>
              <p:nvPr/>
            </p:nvCxnSpPr>
            <p:spPr>
              <a:xfrm rot="16200000" flipV="1">
                <a:off x="6444729" y="4023465"/>
                <a:ext cx="415833" cy="1256494"/>
              </a:xfrm>
              <a:prstGeom prst="bentConnector3">
                <a:avLst>
                  <a:gd name="adj1" fmla="val 50000"/>
                </a:avLst>
              </a:prstGeom>
              <a:ln w="444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74A547E-DF29-24D2-9998-38F2AA021DC4}"/>
                  </a:ext>
                </a:extLst>
              </p:cNvPr>
              <p:cNvSpPr/>
              <p:nvPr/>
            </p:nvSpPr>
            <p:spPr>
              <a:xfrm>
                <a:off x="1151420" y="2725380"/>
                <a:ext cx="9142114" cy="3527281"/>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 name="连接符: 肘形 36">
              <a:extLst>
                <a:ext uri="{FF2B5EF4-FFF2-40B4-BE49-F238E27FC236}">
                  <a16:creationId xmlns:a16="http://schemas.microsoft.com/office/drawing/2014/main" id="{1D6FFE3C-3029-B066-B6D9-A583AC1C9271}"/>
                </a:ext>
              </a:extLst>
            </p:cNvPr>
            <p:cNvCxnSpPr>
              <a:cxnSpLocks/>
              <a:endCxn id="18" idx="2"/>
            </p:cNvCxnSpPr>
            <p:nvPr/>
          </p:nvCxnSpPr>
          <p:spPr>
            <a:xfrm rot="5400000" flipH="1" flipV="1">
              <a:off x="5762768" y="2640104"/>
              <a:ext cx="340434" cy="1"/>
            </a:xfrm>
            <a:prstGeom prst="bentConnector3">
              <a:avLst>
                <a:gd name="adj1" fmla="val 50000"/>
              </a:avLst>
            </a:prstGeom>
            <a:ln w="44450">
              <a:solidFill>
                <a:srgbClr val="FFFF0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488117"/>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2YzNjBkOTgyNWQ1YTMxYzM3MzMwNWFiODNmOWIzYWMifQ=="/>
  <p:tag name="RESOURCE_RECORD_KEY" val="{&quot;8&quot;:[2047608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主题​​">
  <a:themeElements>
    <a:clrScheme name="">
      <a:dk1>
        <a:srgbClr val="000000"/>
      </a:dk1>
      <a:lt1>
        <a:srgbClr val="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1800</TotalTime>
  <Words>3019</Words>
  <Application>Microsoft Office PowerPoint</Application>
  <PresentationFormat>宽屏</PresentationFormat>
  <Paragraphs>298</Paragraphs>
  <Slides>32</Slides>
  <Notes>23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Cambria Math</vt:lpstr>
      <vt:lpstr>汉仪尚巍手书W</vt:lpstr>
      <vt:lpstr>汉仪大黑简</vt:lpstr>
      <vt:lpstr>宋体</vt:lpstr>
      <vt:lpstr>Calibri</vt:lpstr>
      <vt:lpstr>Arial</vt:lpstr>
      <vt:lpstr>微软雅黑</vt:lpstr>
      <vt:lpstr>楷体</vt:lpstr>
      <vt:lpstr>方正粗黑宋简体</vt:lpstr>
      <vt:lpstr>华文中宋</vt:lpstr>
      <vt:lpstr>华文新魏</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muyi</dc:creator>
  <cp:lastModifiedBy>安逸 杨</cp:lastModifiedBy>
  <cp:revision>492</cp:revision>
  <dcterms:created xsi:type="dcterms:W3CDTF">2019-06-19T02:08:00Z</dcterms:created>
  <dcterms:modified xsi:type="dcterms:W3CDTF">2024-07-18T13:28:41Z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2052-12.1.0.15404</vt:lpwstr>
  </property>
  <property fmtid="{D5CDD505-2E9C-101B-9397-08002B2CF9AE}" pid="3" name="ICV">
    <vt:lpwstr>5249331096404CDFB0777B22C14E24E3_13</vt:lpwstr>
  </property>
</Properties>
</file>